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a" ContentType="audio/x-ms-wma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1" r:id="rId1"/>
  </p:sldMasterIdLst>
  <p:notesMasterIdLst>
    <p:notesMasterId r:id="rId48"/>
  </p:notesMasterIdLst>
  <p:sldIdLst>
    <p:sldId id="256" r:id="rId2"/>
    <p:sldId id="262" r:id="rId3"/>
    <p:sldId id="263" r:id="rId4"/>
    <p:sldId id="258" r:id="rId5"/>
    <p:sldId id="260" r:id="rId6"/>
    <p:sldId id="265" r:id="rId7"/>
    <p:sldId id="280" r:id="rId8"/>
    <p:sldId id="259" r:id="rId9"/>
    <p:sldId id="299" r:id="rId10"/>
    <p:sldId id="271" r:id="rId11"/>
    <p:sldId id="326" r:id="rId12"/>
    <p:sldId id="272" r:id="rId13"/>
    <p:sldId id="275" r:id="rId14"/>
    <p:sldId id="273" r:id="rId15"/>
    <p:sldId id="325" r:id="rId16"/>
    <p:sldId id="281" r:id="rId17"/>
    <p:sldId id="282" r:id="rId18"/>
    <p:sldId id="283" r:id="rId19"/>
    <p:sldId id="277" r:id="rId20"/>
    <p:sldId id="276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300" r:id="rId30"/>
    <p:sldId id="301" r:id="rId31"/>
    <p:sldId id="305" r:id="rId32"/>
    <p:sldId id="306" r:id="rId33"/>
    <p:sldId id="307" r:id="rId34"/>
    <p:sldId id="308" r:id="rId35"/>
    <p:sldId id="309" r:id="rId36"/>
    <p:sldId id="310" r:id="rId37"/>
    <p:sldId id="311" r:id="rId38"/>
    <p:sldId id="312" r:id="rId39"/>
    <p:sldId id="313" r:id="rId40"/>
    <p:sldId id="318" r:id="rId41"/>
    <p:sldId id="319" r:id="rId42"/>
    <p:sldId id="320" r:id="rId43"/>
    <p:sldId id="321" r:id="rId44"/>
    <p:sldId id="322" r:id="rId45"/>
    <p:sldId id="323" r:id="rId46"/>
    <p:sldId id="324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53" y="45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08" y="4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4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CF6C8-A2C5-4117-93C4-39617D9CFE8B}" type="datetimeFigureOut">
              <a:rPr lang="en-US" smtClean="0"/>
              <a:pPr/>
              <a:t>4/11/2020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090A12-645F-4771-8F1B-F6AE1314E4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972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090A12-645F-4771-8F1B-F6AE1314E40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428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A7BAE18-8534-4811-B942-C610141B438B}" type="slidenum">
              <a:rPr lang="fa-IR"/>
              <a:pPr>
                <a:spcBef>
                  <a:spcPct val="0"/>
                </a:spcBef>
              </a:pPr>
              <a:t>21</a:t>
            </a:fld>
            <a:endParaRPr lang="en-US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6463" y="4691063"/>
            <a:ext cx="4984750" cy="44434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2" tIns="47625" rIns="93662" bIns="47625"/>
          <a:lstStyle/>
          <a:p>
            <a:pPr eaLnBrk="1" hangingPunct="1"/>
            <a:endParaRPr lang="en-AU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2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2407142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51CA99F-058A-48A7-B208-70EC1FC546D7}" type="slidenum">
              <a:rPr lang="fa-IR"/>
              <a:pPr>
                <a:spcBef>
                  <a:spcPct val="0"/>
                </a:spcBef>
              </a:pPr>
              <a:t>22</a:t>
            </a:fld>
            <a:endParaRPr lang="en-US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6463" y="4691063"/>
            <a:ext cx="4984750" cy="44434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2" tIns="47625" rIns="93662" bIns="47625"/>
          <a:lstStyle/>
          <a:p>
            <a:pPr eaLnBrk="1" hangingPunct="1"/>
            <a:endParaRPr lang="en-AU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8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1880188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35AB726-31D7-4648-8BC2-2D3E45D848F0}" type="slidenum">
              <a:rPr lang="fa-IR"/>
              <a:pPr>
                <a:spcBef>
                  <a:spcPct val="0"/>
                </a:spcBef>
              </a:pPr>
              <a:t>23</a:t>
            </a:fld>
            <a:endParaRPr lang="en-US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6463" y="4691063"/>
            <a:ext cx="4984750" cy="44434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2" tIns="47625" rIns="93662" bIns="47625"/>
          <a:lstStyle/>
          <a:p>
            <a:pPr eaLnBrk="1" hangingPunct="1"/>
            <a:endParaRPr lang="en-AU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28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3798680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4C5A64A-C116-462E-BF03-F96140B07491}" type="slidenum">
              <a:rPr lang="fa-IR"/>
              <a:pPr>
                <a:spcBef>
                  <a:spcPct val="0"/>
                </a:spcBef>
              </a:pPr>
              <a:t>24</a:t>
            </a:fld>
            <a:endParaRPr lang="en-US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6463" y="4691063"/>
            <a:ext cx="4984750" cy="44434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2" tIns="47625" rIns="93662" bIns="47625"/>
          <a:lstStyle/>
          <a:p>
            <a:pPr eaLnBrk="1" hangingPunct="1"/>
            <a:endParaRPr lang="en-AU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76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34044411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29DB70-D228-4C26-9E63-3E102B5A5660}" type="slidenum">
              <a:rPr lang="fa-IR"/>
              <a:pPr>
                <a:spcBef>
                  <a:spcPct val="0"/>
                </a:spcBef>
              </a:pPr>
              <a:t>25</a:t>
            </a:fld>
            <a:endParaRPr lang="en-US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6463" y="4691063"/>
            <a:ext cx="4984750" cy="44434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2" tIns="47625" rIns="93662" bIns="47625"/>
          <a:lstStyle/>
          <a:p>
            <a:pPr eaLnBrk="1" hangingPunct="1"/>
            <a:endParaRPr lang="en-AU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24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6800953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B2B268A-E900-4516-A1CB-5F443CCA0994}" type="slidenum">
              <a:rPr lang="fa-IR"/>
              <a:pPr>
                <a:spcBef>
                  <a:spcPct val="0"/>
                </a:spcBef>
              </a:pPr>
              <a:t>26</a:t>
            </a:fld>
            <a:endParaRPr lang="en-US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6463" y="4691063"/>
            <a:ext cx="4984750" cy="44434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2" tIns="47625" rIns="93662" bIns="47625"/>
          <a:lstStyle/>
          <a:p>
            <a:pPr eaLnBrk="1" hangingPunct="1"/>
            <a:endParaRPr lang="en-AU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772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21383011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77D7963-0C4F-4149-BBCF-8CD866CCFC13}" type="slidenum">
              <a:rPr lang="fa-IR"/>
              <a:pPr>
                <a:spcBef>
                  <a:spcPct val="0"/>
                </a:spcBef>
              </a:pPr>
              <a:t>27</a:t>
            </a:fld>
            <a:endParaRPr lang="en-US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6463" y="4691063"/>
            <a:ext cx="4984750" cy="44434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2" tIns="47625" rIns="93662" bIns="47625"/>
          <a:lstStyle/>
          <a:p>
            <a:pPr eaLnBrk="1" hangingPunct="1"/>
            <a:endParaRPr lang="en-AU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33706702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7F2309B-971F-4D68-8A01-949F29457D1B}" type="slidenum">
              <a:rPr lang="fa-IR"/>
              <a:pPr>
                <a:spcBef>
                  <a:spcPct val="0"/>
                </a:spcBef>
              </a:pPr>
              <a:t>28</a:t>
            </a:fld>
            <a:endParaRPr lang="en-US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6463" y="4691063"/>
            <a:ext cx="4984750" cy="44434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2" tIns="47625" rIns="93662" bIns="47625"/>
          <a:lstStyle/>
          <a:p>
            <a:pPr eaLnBrk="1" hangingPunct="1"/>
            <a:endParaRPr lang="en-AU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68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26307568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18F1E2-D4F4-484B-81AE-611E81957C16}" type="slidenum">
              <a:rPr lang="fa-IR">
                <a:solidFill>
                  <a:srgbClr val="000000"/>
                </a:solidFill>
              </a:rPr>
              <a:pPr/>
              <a:t>29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157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3662" tIns="47625" rIns="93662" bIns="47625"/>
          <a:lstStyle/>
          <a:p>
            <a:endParaRPr lang="en-AU"/>
          </a:p>
        </p:txBody>
      </p:sp>
      <p:sp>
        <p:nvSpPr>
          <p:cNvPr id="11571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3820102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551CCD-4D65-4777-9227-0DD2DFF56902}" type="slidenum">
              <a:rPr lang="fa-IR">
                <a:solidFill>
                  <a:srgbClr val="000000"/>
                </a:solidFill>
              </a:rPr>
              <a:pPr/>
              <a:t>30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177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3662" tIns="47625" rIns="93662" bIns="47625"/>
          <a:lstStyle/>
          <a:p>
            <a:endParaRPr lang="en-AU"/>
          </a:p>
        </p:txBody>
      </p:sp>
      <p:sp>
        <p:nvSpPr>
          <p:cNvPr id="11776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6145983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9F95A1-228F-4207-92E3-BE9D7F01E8DD}" type="slidenum">
              <a:rPr lang="fa-IR">
                <a:solidFill>
                  <a:srgbClr val="000000"/>
                </a:solidFill>
              </a:rPr>
              <a:pPr/>
              <a:t>31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259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3662" tIns="47625" rIns="93662" bIns="47625"/>
          <a:lstStyle/>
          <a:p>
            <a:endParaRPr lang="en-AU"/>
          </a:p>
        </p:txBody>
      </p:sp>
      <p:sp>
        <p:nvSpPr>
          <p:cNvPr id="12595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8051107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E74051C-1626-4D32-ACBE-180E0D3DD6C3}" type="slidenum">
              <a:rPr lang="fa-IR"/>
              <a:pPr>
                <a:spcBef>
                  <a:spcPct val="0"/>
                </a:spcBef>
              </a:pPr>
              <a:t>40</a:t>
            </a:fld>
            <a:endParaRPr lang="en-US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6463" y="4691063"/>
            <a:ext cx="4984750" cy="44434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2" tIns="47625" rIns="93662" bIns="47625"/>
          <a:lstStyle/>
          <a:p>
            <a:pPr eaLnBrk="1" hangingPunct="1"/>
            <a:endParaRPr lang="en-AU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916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8293151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E01702E-FB28-44DE-A982-8CCE38099237}" type="slidenum">
              <a:rPr lang="fa-IR"/>
              <a:pPr>
                <a:spcBef>
                  <a:spcPct val="0"/>
                </a:spcBef>
              </a:pPr>
              <a:t>43</a:t>
            </a:fld>
            <a:endParaRPr lang="en-US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6463" y="4691063"/>
            <a:ext cx="4984750" cy="44434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2" tIns="47625" rIns="93662" bIns="47625"/>
          <a:lstStyle/>
          <a:p>
            <a:pPr eaLnBrk="1" hangingPunct="1"/>
            <a:endParaRPr lang="en-AU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012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32155493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97584B0-E940-45FC-B842-DDEFBCD6B6DF}" type="slidenum">
              <a:rPr lang="fa-IR"/>
              <a:pPr>
                <a:spcBef>
                  <a:spcPct val="0"/>
                </a:spcBef>
              </a:pPr>
              <a:t>44</a:t>
            </a:fld>
            <a:endParaRPr lang="en-US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6463" y="4691063"/>
            <a:ext cx="4984750" cy="44434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62" tIns="47625" rIns="93662" bIns="47625"/>
          <a:lstStyle/>
          <a:p>
            <a:pPr eaLnBrk="1" hangingPunct="1"/>
            <a:endParaRPr lang="en-AU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06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35051718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090A12-645F-4771-8F1B-F6AE1314E408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1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63EC7-CCB0-46DF-87E4-13D7A66050A2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2C0D-60AF-45C9-8DDC-30484308B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34483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4F52A-42CB-4354-A2E9-A1B0A1C76B1A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2C0D-60AF-45C9-8DDC-30484308B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562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38F6A-35B6-49C5-9DB0-1F4F719FDDD2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2C0D-60AF-45C9-8DDC-30484308B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44091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E0549-DB18-4CA2-BFC6-F6273B348A76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2C0D-60AF-45C9-8DDC-30484308B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746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95C2-78F9-4F8F-8E7C-45BC26FD9417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2C0D-60AF-45C9-8DDC-30484308B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760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32E9F-3460-45EA-B23B-1235402BBCF5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2C0D-60AF-45C9-8DDC-30484308B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755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63ABF-483C-4033-BF17-18A8E391AC1D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2C0D-60AF-45C9-8DDC-30484308B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388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4D57B-2C9A-40F3-A85F-BCA9E4E021CC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2C0D-60AF-45C9-8DDC-30484308B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58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EDB22-F721-4283-8624-0BC1D03C4FC5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2C0D-60AF-45C9-8DDC-30484308B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852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AF53D-A30D-4D1F-99D6-24FD0A7280C3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2C0D-60AF-45C9-8DDC-30484308B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94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ADD-58B5-4303-A0F2-A779B011EE1B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2C0D-60AF-45C9-8DDC-30484308B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657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6BE39-2DD8-4013-84AD-199255FA73AA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2C0D-60AF-45C9-8DDC-30484308BA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0834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128E-F7E7-4493-B702-04DFAF1E3DC5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2C0D-60AF-45C9-8DDC-30484308B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2591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189B3-70E2-423A-8907-250DB7402769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2C0D-60AF-45C9-8DDC-30484308B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269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2E3B-EEF1-4CEF-9880-F7CE8E1FDC7A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2C0D-60AF-45C9-8DDC-30484308B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1317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DA1F8-78B3-4D98-B919-78EAD6BDA79E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2C0D-60AF-45C9-8DDC-30484308B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76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12D9-BE60-45A0-B5CB-BCE2E896531F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52C0D-60AF-45C9-8DDC-30484308B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93030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A9B195F-9F66-4E30-97BD-B67D5BBF1178}" type="datetime1">
              <a:rPr lang="en-US" smtClean="0"/>
              <a:pPr/>
              <a:t>4/11/2020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fa-IR" smtClean="0"/>
              <a:t>درس بررسی فنی و اقتصادی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07D52C0D-60AF-45C9-8DDC-30484308BA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2151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  <p:sldLayoutId id="2147483865" r:id="rId14"/>
    <p:sldLayoutId id="2147483866" r:id="rId15"/>
    <p:sldLayoutId id="2147483867" r:id="rId16"/>
    <p:sldLayoutId id="2147483868" r:id="rId1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ma"/><Relationship Id="rId1" Type="http://schemas.microsoft.com/office/2007/relationships/media" Target="../media/media3.wm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ma"/><Relationship Id="rId1" Type="http://schemas.microsoft.com/office/2007/relationships/media" Target="../media/media4.wm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ma"/><Relationship Id="rId1" Type="http://schemas.microsoft.com/office/2007/relationships/media" Target="../media/media5.wm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ma"/><Relationship Id="rId1" Type="http://schemas.microsoft.com/office/2007/relationships/media" Target="../media/media6.wm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wma"/><Relationship Id="rId1" Type="http://schemas.microsoft.com/office/2007/relationships/media" Target="../media/media7.wm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ma"/><Relationship Id="rId1" Type="http://schemas.microsoft.com/office/2007/relationships/media" Target="../media/media8.wm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wma"/><Relationship Id="rId1" Type="http://schemas.microsoft.com/office/2007/relationships/media" Target="../media/media9.wma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0.wma"/><Relationship Id="rId1" Type="http://schemas.microsoft.com/office/2007/relationships/media" Target="../media/media10.wm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wma"/><Relationship Id="rId1" Type="http://schemas.microsoft.com/office/2007/relationships/media" Target="../media/media11.wma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2.wma"/><Relationship Id="rId1" Type="http://schemas.microsoft.com/office/2007/relationships/media" Target="../media/media12.wm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wma"/><Relationship Id="rId1" Type="http://schemas.microsoft.com/office/2007/relationships/media" Target="../media/media13.wma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wma"/><Relationship Id="rId1" Type="http://schemas.microsoft.com/office/2007/relationships/media" Target="../media/media14.wma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5.wma"/><Relationship Id="rId1" Type="http://schemas.microsoft.com/office/2007/relationships/media" Target="../media/media15.wma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wma"/><Relationship Id="rId1" Type="http://schemas.microsoft.com/office/2007/relationships/media" Target="../media/media16.wma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wma"/><Relationship Id="rId1" Type="http://schemas.microsoft.com/office/2007/relationships/media" Target="../media/media17.wma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wma"/><Relationship Id="rId1" Type="http://schemas.microsoft.com/office/2007/relationships/media" Target="../media/media18.wma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wma"/><Relationship Id="rId1" Type="http://schemas.microsoft.com/office/2007/relationships/media" Target="../media/media19.wma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wma"/><Relationship Id="rId1" Type="http://schemas.microsoft.com/office/2007/relationships/media" Target="../media/media20.wma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wma"/><Relationship Id="rId1" Type="http://schemas.microsoft.com/office/2007/relationships/media" Target="../media/media21.wm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wma"/><Relationship Id="rId1" Type="http://schemas.microsoft.com/office/2007/relationships/media" Target="../media/media22.wm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wma"/><Relationship Id="rId1" Type="http://schemas.microsoft.com/office/2007/relationships/media" Target="../media/media23.wm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wma"/><Relationship Id="rId1" Type="http://schemas.microsoft.com/office/2007/relationships/media" Target="../media/media24.wm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wma"/><Relationship Id="rId1" Type="http://schemas.microsoft.com/office/2007/relationships/media" Target="../media/media25.wm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wma"/><Relationship Id="rId1" Type="http://schemas.microsoft.com/office/2007/relationships/media" Target="../media/media26.wm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wma"/><Relationship Id="rId1" Type="http://schemas.microsoft.com/office/2007/relationships/media" Target="../media/media27.wm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wma"/><Relationship Id="rId1" Type="http://schemas.microsoft.com/office/2007/relationships/media" Target="../media/media28.wm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wma"/><Relationship Id="rId1" Type="http://schemas.microsoft.com/office/2007/relationships/media" Target="../media/media29.wm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wma"/><Relationship Id="rId1" Type="http://schemas.microsoft.com/office/2007/relationships/media" Target="../media/media30.wm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wma"/><Relationship Id="rId1" Type="http://schemas.microsoft.com/office/2007/relationships/media" Target="../media/media31.wm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wma"/><Relationship Id="rId1" Type="http://schemas.microsoft.com/office/2007/relationships/media" Target="../media/media32.wma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3.wma"/><Relationship Id="rId1" Type="http://schemas.microsoft.com/office/2007/relationships/media" Target="../media/media33.wma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13" Type="http://schemas.openxmlformats.org/officeDocument/2006/relationships/image" Target="../media/image2.png"/><Relationship Id="rId3" Type="http://schemas.openxmlformats.org/officeDocument/2006/relationships/audio" Target="../media/media34.wma"/><Relationship Id="rId7" Type="http://schemas.openxmlformats.org/officeDocument/2006/relationships/oleObject" Target="../embeddings/oleObject2.bin"/><Relationship Id="rId12" Type="http://schemas.openxmlformats.org/officeDocument/2006/relationships/image" Target="../media/image9.wmf"/><Relationship Id="rId2" Type="http://schemas.microsoft.com/office/2007/relationships/media" Target="../media/media34.wma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8.wmf"/><Relationship Id="rId4" Type="http://schemas.openxmlformats.org/officeDocument/2006/relationships/slideLayout" Target="../slideLayouts/slideLayout7.xml"/><Relationship Id="rId9" Type="http://schemas.openxmlformats.org/officeDocument/2006/relationships/oleObject" Target="../embeddings/oleObject3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5.wma"/><Relationship Id="rId1" Type="http://schemas.microsoft.com/office/2007/relationships/media" Target="../media/media35.wma"/><Relationship Id="rId5" Type="http://schemas.openxmlformats.org/officeDocument/2006/relationships/image" Target="../media/image2.png"/><Relationship Id="rId4" Type="http://schemas.openxmlformats.org/officeDocument/2006/relationships/image" Target="../media/image10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6.wma"/><Relationship Id="rId1" Type="http://schemas.microsoft.com/office/2007/relationships/media" Target="../media/media36.wma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7.wma"/><Relationship Id="rId1" Type="http://schemas.microsoft.com/office/2007/relationships/media" Target="../media/media37.wma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8.wma"/><Relationship Id="rId1" Type="http://schemas.microsoft.com/office/2007/relationships/media" Target="../media/media38.wma"/><Relationship Id="rId5" Type="http://schemas.openxmlformats.org/officeDocument/2006/relationships/image" Target="../media/image2.png"/><Relationship Id="rId4" Type="http://schemas.openxmlformats.org/officeDocument/2006/relationships/image" Target="../media/image11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9.wma"/><Relationship Id="rId1" Type="http://schemas.microsoft.com/office/2007/relationships/media" Target="../media/media39.wma"/><Relationship Id="rId5" Type="http://schemas.openxmlformats.org/officeDocument/2006/relationships/image" Target="../media/image2.png"/><Relationship Id="rId4" Type="http://schemas.openxmlformats.org/officeDocument/2006/relationships/image" Target="../media/image12.e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2" Type="http://schemas.openxmlformats.org/officeDocument/2006/relationships/audio" Target="../media/media40.wma"/><Relationship Id="rId1" Type="http://schemas.microsoft.com/office/2007/relationships/media" Target="../media/media40.wma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1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1.wma"/><Relationship Id="rId1" Type="http://schemas.microsoft.com/office/2007/relationships/media" Target="../media/media41.wma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2.wma"/><Relationship Id="rId1" Type="http://schemas.microsoft.com/office/2007/relationships/media" Target="../media/media42.wma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3.wma"/><Relationship Id="rId1" Type="http://schemas.microsoft.com/office/2007/relationships/media" Target="../media/media43.wm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4.wma"/><Relationship Id="rId1" Type="http://schemas.microsoft.com/office/2007/relationships/media" Target="../media/media44.wm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5.wma"/><Relationship Id="rId1" Type="http://schemas.microsoft.com/office/2007/relationships/media" Target="../media/media45.wm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00775" y="2102142"/>
            <a:ext cx="5915943" cy="1641490"/>
          </a:xfrm>
        </p:spPr>
        <p:txBody>
          <a:bodyPr/>
          <a:lstStyle/>
          <a:p>
            <a:pPr algn="ctr"/>
            <a:r>
              <a:rPr lang="fa-IR" dirty="0" smtClean="0">
                <a:cs typeface="B Zar" panose="00000400000000000000" pitchFamily="2" charset="-78"/>
              </a:rPr>
              <a:t>پیش بینی</a:t>
            </a:r>
            <a:endParaRPr lang="en-US" dirty="0">
              <a:cs typeface="B Zar" panose="0000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00775" y="3996950"/>
            <a:ext cx="6310631" cy="754025"/>
          </a:xfrm>
        </p:spPr>
        <p:txBody>
          <a:bodyPr>
            <a:normAutofit/>
          </a:bodyPr>
          <a:lstStyle/>
          <a:p>
            <a:pPr algn="ctr"/>
            <a:r>
              <a:rPr lang="fa-IR" sz="3600" b="1" dirty="0" smtClean="0">
                <a:cs typeface="B Zar" panose="00000400000000000000" pitchFamily="2" charset="-78"/>
              </a:rPr>
              <a:t>درس بررسی فنی و اقتصادی</a:t>
            </a:r>
            <a:endParaRPr lang="en-US" sz="3600" b="1" dirty="0">
              <a:cs typeface="B Zar" panose="00000400000000000000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63670" y="5257611"/>
            <a:ext cx="19848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3200" dirty="0" smtClean="0">
                <a:gradFill flip="none" rotWithShape="1">
                  <a:gsLst>
                    <a:gs pos="15000">
                      <a:srgbClr val="94D7E4"/>
                    </a:gs>
                    <a:gs pos="73000">
                      <a:srgbClr val="94D7E4">
                        <a:lumMod val="60000"/>
                        <a:lumOff val="40000"/>
                      </a:srgbClr>
                    </a:gs>
                    <a:gs pos="0">
                      <a:srgbClr val="94D7E4">
                        <a:lumMod val="90000"/>
                        <a:lumOff val="10000"/>
                      </a:srgb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16200000" scaled="1"/>
                  <a:tileRect/>
                </a:gradFill>
                <a:cs typeface="B Zar" panose="00000400000000000000" pitchFamily="2" charset="-78"/>
              </a:rPr>
              <a:t>فروردین1399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72449" y="239157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076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6184"/>
            <a:ext cx="10515600" cy="1325563"/>
          </a:xfrm>
        </p:spPr>
        <p:txBody>
          <a:bodyPr/>
          <a:lstStyle/>
          <a:p>
            <a:pPr algn="r" rtl="1"/>
            <a:r>
              <a:rPr lang="fa-IR" dirty="0" smtClean="0">
                <a:cs typeface="B Zar" panose="00000400000000000000" pitchFamily="2" charset="-78"/>
              </a:rPr>
              <a:t>پیش بینی يا پیش گویی</a:t>
            </a:r>
            <a:endParaRPr lang="en-US" dirty="0">
              <a:cs typeface="B Zar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596980"/>
            <a:ext cx="10233800" cy="5261020"/>
          </a:xfrm>
        </p:spPr>
        <p:txBody>
          <a:bodyPr>
            <a:normAutofit/>
          </a:bodyPr>
          <a:lstStyle/>
          <a:p>
            <a:pPr algn="r" rtl="1"/>
            <a:r>
              <a:rPr lang="fa-IR" sz="3600" dirty="0" smtClean="0">
                <a:latin typeface="Times New Roman" panose="02020603050405020304" pitchFamily="18" charset="0"/>
                <a:cs typeface="B Zar" panose="00000400000000000000" pitchFamily="2" charset="-78"/>
              </a:rPr>
              <a:t>پيش گويی</a:t>
            </a:r>
            <a:r>
              <a:rPr lang="en-US" sz="3600" dirty="0" smtClean="0">
                <a:latin typeface="Times New Roman" panose="02020603050405020304" pitchFamily="18" charset="0"/>
                <a:cs typeface="B Zar" panose="00000400000000000000" pitchFamily="2" charset="-78"/>
              </a:rPr>
              <a:t>(Predicting)</a:t>
            </a:r>
            <a:r>
              <a:rPr lang="fa-IR" sz="3600" dirty="0" smtClean="0">
                <a:latin typeface="Times New Roman" panose="02020603050405020304" pitchFamily="18" charset="0"/>
                <a:cs typeface="B Zar" panose="00000400000000000000" pitchFamily="2" charset="-78"/>
              </a:rPr>
              <a:t>: تخمین ذهنی انتظارات شخص از تغییرات است . صرفا از روشهای غیر علمی برای بیان آینده رخداد ها استفاده می کند که می تواند بیان آینده ناشی از خرافات و يا احتمالات نیز باشد.</a:t>
            </a:r>
          </a:p>
          <a:p>
            <a:pPr algn="r" rtl="1"/>
            <a:endParaRPr lang="fa-IR" sz="3600" dirty="0">
              <a:latin typeface="Times New Roman" panose="02020603050405020304" pitchFamily="18" charset="0"/>
              <a:cs typeface="B Zar" panose="00000400000000000000" pitchFamily="2" charset="-78"/>
            </a:endParaRPr>
          </a:p>
          <a:p>
            <a:pPr algn="r" rtl="1"/>
            <a:r>
              <a:rPr lang="fa-IR" sz="3600" dirty="0" smtClean="0">
                <a:latin typeface="Times New Roman" panose="02020603050405020304" pitchFamily="18" charset="0"/>
                <a:cs typeface="B Zar" panose="00000400000000000000" pitchFamily="2" charset="-78"/>
              </a:rPr>
              <a:t>پیش بينی</a:t>
            </a:r>
            <a:r>
              <a:rPr lang="en-US" sz="3600" dirty="0" smtClean="0">
                <a:latin typeface="Times New Roman" panose="02020603050405020304" pitchFamily="18" charset="0"/>
                <a:cs typeface="B Zar" panose="00000400000000000000" pitchFamily="2" charset="-78"/>
              </a:rPr>
              <a:t>(Forecasting)</a:t>
            </a:r>
            <a:r>
              <a:rPr lang="fa-IR" sz="3600" dirty="0" smtClean="0">
                <a:latin typeface="Times New Roman" panose="02020603050405020304" pitchFamily="18" charset="0"/>
                <a:cs typeface="B Zar" panose="00000400000000000000" pitchFamily="2" charset="-78"/>
              </a:rPr>
              <a:t>: برآورد آينده به کمک داده های گذشته است. فرايند تبیین حوادث در آينده با استفاده از روشهای علمی است که ممکن است ماهیتی کمی و يا کیفی داشته باشد. در حقیقت پیش بینی تعمیم داده های گذشته به آينده است.</a:t>
            </a:r>
            <a:endParaRPr lang="en-US" sz="3600" dirty="0">
              <a:latin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555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0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70492"/>
          </a:xfrm>
        </p:spPr>
        <p:txBody>
          <a:bodyPr>
            <a:normAutofit/>
          </a:bodyPr>
          <a:lstStyle/>
          <a:p>
            <a:pPr algn="r" rtl="1"/>
            <a:r>
              <a:rPr lang="fa-IR" sz="4400" b="1" dirty="0">
                <a:gradFill>
                  <a:gsLst>
                    <a:gs pos="34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25000"/>
                        <a:lumOff val="75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cs typeface="B Zar" panose="00000400000000000000" pitchFamily="2" charset="-78"/>
              </a:rPr>
              <a:t>پیش بينی</a:t>
            </a:r>
            <a:endParaRPr lang="en-US" sz="4400" b="1" dirty="0">
              <a:cs typeface="B Zar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825625"/>
            <a:ext cx="10233800" cy="4175930"/>
          </a:xfrm>
        </p:spPr>
        <p:txBody>
          <a:bodyPr>
            <a:noAutofit/>
          </a:bodyPr>
          <a:lstStyle/>
          <a:p>
            <a:pPr algn="r" rtl="1"/>
            <a:r>
              <a:rPr lang="fa-IR" sz="3600" dirty="0" smtClean="0">
                <a:cs typeface="B Zar" panose="00000400000000000000" pitchFamily="2" charset="-78"/>
              </a:rPr>
              <a:t>بعضی از ويژگی های عمومی پیش بينی:</a:t>
            </a:r>
          </a:p>
          <a:p>
            <a:pPr algn="r" rtl="1"/>
            <a:r>
              <a:rPr lang="fa-IR" sz="3600" dirty="0" smtClean="0">
                <a:cs typeface="B Zar" panose="00000400000000000000" pitchFamily="2" charset="-78"/>
              </a:rPr>
              <a:t>پیش بینی هیچ وقت گزینه مناسبی برای تقاضای محاسبه شده نیست.</a:t>
            </a:r>
          </a:p>
          <a:p>
            <a:pPr algn="r" rtl="1"/>
            <a:r>
              <a:rPr lang="fa-IR" sz="3600" dirty="0" smtClean="0">
                <a:cs typeface="B Zar" panose="00000400000000000000" pitchFamily="2" charset="-78"/>
              </a:rPr>
              <a:t>پیش بینی همیشه همراه با خطاست.</a:t>
            </a:r>
          </a:p>
          <a:p>
            <a:pPr algn="r" rtl="1"/>
            <a:r>
              <a:rPr lang="fa-IR" sz="3600" dirty="0" smtClean="0">
                <a:cs typeface="B Zar" panose="00000400000000000000" pitchFamily="2" charset="-78"/>
              </a:rPr>
              <a:t>پیش بینی برای زمان ها و پریودهای زمانی کوتاهتر دقیق تراز بلند مدت است.</a:t>
            </a:r>
          </a:p>
          <a:p>
            <a:pPr algn="r" rtl="1"/>
            <a:r>
              <a:rPr lang="fa-IR" sz="3600" dirty="0" smtClean="0">
                <a:cs typeface="B Zar" panose="00000400000000000000" pitchFamily="2" charset="-78"/>
              </a:rPr>
              <a:t>پیش بینی کلی برای مجموعه ای از اقلام، دقیق تر از پیش بینی برای هر قلم کالاست.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632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5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>
                <a:cs typeface="B Zar" panose="00000400000000000000" pitchFamily="2" charset="-78"/>
              </a:rPr>
              <a:t>پیش بینی</a:t>
            </a:r>
            <a:endParaRPr lang="en-US" dirty="0">
              <a:cs typeface="B Zar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3600" dirty="0" smtClean="0">
                <a:cs typeface="B Zar" panose="00000400000000000000" pitchFamily="2" charset="-78"/>
              </a:rPr>
              <a:t>از نظر افق زمانی، پیش بینی به سه دسته تقسيم می شود: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fa-IR" sz="3600" dirty="0" smtClean="0">
                <a:cs typeface="B Zar" panose="00000400000000000000" pitchFamily="2" charset="-78"/>
              </a:rPr>
              <a:t>پيش بینی کوتاه مدت</a:t>
            </a:r>
            <a:r>
              <a:rPr lang="en-US" sz="3600" dirty="0" smtClean="0">
                <a:cs typeface="B Zar" panose="00000400000000000000" pitchFamily="2" charset="-78"/>
              </a:rPr>
              <a:t>(Short range forecast)</a:t>
            </a:r>
            <a:endParaRPr lang="fa-IR" sz="3600" dirty="0" smtClean="0">
              <a:cs typeface="B Zar" panose="00000400000000000000" pitchFamily="2" charset="-78"/>
            </a:endParaRPr>
          </a:p>
          <a:p>
            <a:pPr marL="514350" indent="-514350" algn="r" rtl="1">
              <a:buFont typeface="+mj-lt"/>
              <a:buAutoNum type="arabicPeriod"/>
            </a:pPr>
            <a:r>
              <a:rPr lang="fa-IR" sz="3600" dirty="0" smtClean="0">
                <a:cs typeface="B Zar" panose="00000400000000000000" pitchFamily="2" charset="-78"/>
              </a:rPr>
              <a:t>پيش بينی ميان مدت</a:t>
            </a:r>
            <a:r>
              <a:rPr lang="en-US" sz="3600" dirty="0" smtClean="0">
                <a:cs typeface="B Zar" panose="00000400000000000000" pitchFamily="2" charset="-78"/>
              </a:rPr>
              <a:t>(Medium range Forecast)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fa-IR" sz="3600" dirty="0" smtClean="0">
                <a:cs typeface="B Zar" panose="00000400000000000000" pitchFamily="2" charset="-78"/>
              </a:rPr>
              <a:t>پيش بينی بلند مدت</a:t>
            </a:r>
            <a:r>
              <a:rPr lang="en-US" sz="3600" dirty="0" smtClean="0">
                <a:cs typeface="B Zar" panose="00000400000000000000" pitchFamily="2" charset="-78"/>
              </a:rPr>
              <a:t>(Long range Forecast)</a:t>
            </a:r>
          </a:p>
          <a:p>
            <a:pPr marL="0" indent="0" algn="r" rtl="1">
              <a:buNone/>
            </a:pPr>
            <a:r>
              <a:rPr lang="fa-IR" sz="3600" dirty="0" smtClean="0">
                <a:cs typeface="B Zar" panose="00000400000000000000" pitchFamily="2" charset="-78"/>
              </a:rPr>
              <a:t>کوتاه مدت حداکثر 3 ماه</a:t>
            </a:r>
          </a:p>
          <a:p>
            <a:pPr marL="0" indent="0" algn="r" rtl="1">
              <a:buNone/>
            </a:pPr>
            <a:r>
              <a:rPr lang="fa-IR" sz="3600" dirty="0" smtClean="0">
                <a:cs typeface="B Zar" panose="00000400000000000000" pitchFamily="2" charset="-78"/>
              </a:rPr>
              <a:t>ميان مدت بين سه ماه تا 2 سال</a:t>
            </a:r>
          </a:p>
          <a:p>
            <a:pPr marL="0" indent="0" algn="r" rtl="1">
              <a:buNone/>
            </a:pPr>
            <a:r>
              <a:rPr lang="fa-IR" sz="3600" dirty="0" smtClean="0">
                <a:cs typeface="B Zar" panose="00000400000000000000" pitchFamily="2" charset="-78"/>
              </a:rPr>
              <a:t>بلندمدت بيش از 2 سال</a:t>
            </a:r>
            <a:endParaRPr lang="en-US" sz="3600" dirty="0">
              <a:cs typeface="B Zar" panose="00000400000000000000" pitchFamily="2" charset="-7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835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9750"/>
            <a:ext cx="10515600" cy="1325563"/>
          </a:xfrm>
        </p:spPr>
        <p:txBody>
          <a:bodyPr/>
          <a:lstStyle/>
          <a:p>
            <a:pPr algn="r" rtl="1"/>
            <a:r>
              <a:rPr lang="fa-IR" dirty="0" smtClean="0">
                <a:cs typeface="B Zar" panose="00000400000000000000" pitchFamily="2" charset="-78"/>
              </a:rPr>
              <a:t>روشهای پيش بينی</a:t>
            </a:r>
            <a:endParaRPr lang="en-US" dirty="0">
              <a:cs typeface="B Zar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455313"/>
            <a:ext cx="10233800" cy="5164428"/>
          </a:xfrm>
        </p:spPr>
        <p:txBody>
          <a:bodyPr>
            <a:noAutofit/>
          </a:bodyPr>
          <a:lstStyle/>
          <a:p>
            <a:pPr marL="0" indent="0" algn="r" rtl="1">
              <a:buNone/>
            </a:pPr>
            <a:r>
              <a:rPr lang="fa-IR" sz="3200" dirty="0" smtClean="0">
                <a:cs typeface="B Zar" panose="00000400000000000000" pitchFamily="2" charset="-78"/>
              </a:rPr>
              <a:t>بصورت کلی روشهای پيش بينی را می توان به دودسته کلی تقسيم بندی می شوند:</a:t>
            </a:r>
          </a:p>
          <a:p>
            <a:pPr marL="0" indent="0" algn="r" rtl="1">
              <a:buNone/>
            </a:pPr>
            <a:r>
              <a:rPr lang="fa-IR" sz="3200" dirty="0" smtClean="0">
                <a:cs typeface="B Zar" panose="00000400000000000000" pitchFamily="2" charset="-78"/>
              </a:rPr>
              <a:t>1-روشهای پيش بينی کيفی</a:t>
            </a:r>
          </a:p>
          <a:p>
            <a:pPr algn="r" rtl="1"/>
            <a:r>
              <a:rPr lang="fa-IR" sz="3200" dirty="0" smtClean="0">
                <a:cs typeface="B Zar" panose="00000400000000000000" pitchFamily="2" charset="-78"/>
              </a:rPr>
              <a:t>قضاوت</a:t>
            </a:r>
          </a:p>
          <a:p>
            <a:pPr algn="r" rtl="1"/>
            <a:r>
              <a:rPr lang="fa-IR" sz="3200" dirty="0" smtClean="0">
                <a:cs typeface="B Zar" panose="00000400000000000000" pitchFamily="2" charset="-78"/>
              </a:rPr>
              <a:t>پرسشنامه ای</a:t>
            </a:r>
          </a:p>
          <a:p>
            <a:pPr algn="r" rtl="1"/>
            <a:r>
              <a:rPr lang="fa-IR" sz="3200" dirty="0" smtClean="0">
                <a:cs typeface="B Zar" panose="00000400000000000000" pitchFamily="2" charset="-78"/>
              </a:rPr>
              <a:t>دلفی</a:t>
            </a:r>
          </a:p>
          <a:p>
            <a:pPr algn="r" rtl="1"/>
            <a:endParaRPr lang="fa-IR" sz="3200" dirty="0">
              <a:cs typeface="B Zar" panose="00000400000000000000" pitchFamily="2" charset="-78"/>
            </a:endParaRPr>
          </a:p>
          <a:p>
            <a:pPr marL="0" indent="0" algn="r" rtl="1">
              <a:buNone/>
            </a:pPr>
            <a:r>
              <a:rPr lang="fa-IR" sz="3200" dirty="0" smtClean="0">
                <a:cs typeface="B Zar" panose="00000400000000000000" pitchFamily="2" charset="-78"/>
              </a:rPr>
              <a:t>2-روشهای پيش بينی کمی</a:t>
            </a:r>
          </a:p>
          <a:p>
            <a:pPr algn="r" rtl="1"/>
            <a:r>
              <a:rPr lang="fa-IR" sz="3200" dirty="0" smtClean="0">
                <a:cs typeface="B Zar" panose="00000400000000000000" pitchFamily="2" charset="-78"/>
              </a:rPr>
              <a:t>سری های زمانی</a:t>
            </a:r>
          </a:p>
          <a:p>
            <a:pPr algn="r" rtl="1"/>
            <a:r>
              <a:rPr lang="fa-IR" sz="3200" dirty="0" smtClean="0">
                <a:cs typeface="B Zar" panose="00000400000000000000" pitchFamily="2" charset="-78"/>
              </a:rPr>
              <a:t>مدل های رگرسیونی</a:t>
            </a:r>
            <a:endParaRPr lang="en-US" sz="3200" dirty="0">
              <a:cs typeface="B Zar" panose="00000400000000000000" pitchFamily="2" charset="-7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200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0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sz="4400" b="1" dirty="0">
                <a:gradFill>
                  <a:gsLst>
                    <a:gs pos="34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25000"/>
                        <a:lumOff val="75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cs typeface="B Zar" panose="00000400000000000000" pitchFamily="2" charset="-78"/>
              </a:rPr>
              <a:t>پیش بينی</a:t>
            </a:r>
            <a:endParaRPr lang="en-US" dirty="0">
              <a:cs typeface="B Zar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fa-IR" sz="3600" dirty="0" smtClean="0">
                <a:cs typeface="B Zar" panose="00000400000000000000" pitchFamily="2" charset="-78"/>
              </a:rPr>
              <a:t>داده هایی که از گذشته وجود دارند ممکن است تغییراتی بصورت زیر داشته باشند:</a:t>
            </a:r>
          </a:p>
          <a:p>
            <a:pPr algn="r" rtl="1"/>
            <a:r>
              <a:rPr lang="fa-IR" sz="3600" dirty="0" smtClean="0">
                <a:cs typeface="B Zar" panose="00000400000000000000" pitchFamily="2" charset="-78"/>
              </a:rPr>
              <a:t>روند داشته باشند</a:t>
            </a:r>
            <a:r>
              <a:rPr lang="en-US" sz="3600" dirty="0">
                <a:cs typeface="B Zar" panose="00000400000000000000" pitchFamily="2" charset="-78"/>
              </a:rPr>
              <a:t> (</a:t>
            </a:r>
            <a:r>
              <a:rPr lang="en-US" sz="3600" dirty="0" smtClean="0">
                <a:cs typeface="B Zar" panose="00000400000000000000" pitchFamily="2" charset="-78"/>
              </a:rPr>
              <a:t>Trend)</a:t>
            </a:r>
            <a:endParaRPr lang="fa-IR" sz="3600" dirty="0" smtClean="0">
              <a:cs typeface="B Zar" panose="00000400000000000000" pitchFamily="2" charset="-78"/>
            </a:endParaRPr>
          </a:p>
          <a:p>
            <a:pPr algn="r" rtl="1"/>
            <a:r>
              <a:rPr lang="fa-IR" sz="3600" dirty="0" smtClean="0">
                <a:cs typeface="B Zar" panose="00000400000000000000" pitchFamily="2" charset="-78"/>
              </a:rPr>
              <a:t>تغییرات فصلی داشته باشند</a:t>
            </a:r>
            <a:r>
              <a:rPr lang="en-US" sz="3600" dirty="0" smtClean="0">
                <a:cs typeface="B Zar" panose="00000400000000000000" pitchFamily="2" charset="-78"/>
              </a:rPr>
              <a:t> (Seasonality)</a:t>
            </a:r>
            <a:endParaRPr lang="fa-IR" sz="3600" dirty="0" smtClean="0">
              <a:cs typeface="B Zar" panose="00000400000000000000" pitchFamily="2" charset="-78"/>
            </a:endParaRPr>
          </a:p>
          <a:p>
            <a:pPr algn="r" rtl="1"/>
            <a:r>
              <a:rPr lang="fa-IR" sz="3600" dirty="0" smtClean="0">
                <a:cs typeface="B Zar" panose="00000400000000000000" pitchFamily="2" charset="-78"/>
              </a:rPr>
              <a:t>تغییرات سیکلی داشته باشند</a:t>
            </a:r>
            <a:r>
              <a:rPr lang="en-US" sz="3600" dirty="0" smtClean="0">
                <a:cs typeface="B Zar" panose="00000400000000000000" pitchFamily="2" charset="-78"/>
              </a:rPr>
              <a:t>(Cycles)</a:t>
            </a:r>
            <a:endParaRPr lang="fa-IR" sz="3600" dirty="0" smtClean="0">
              <a:cs typeface="B Zar" panose="00000400000000000000" pitchFamily="2" charset="-78"/>
            </a:endParaRPr>
          </a:p>
          <a:p>
            <a:pPr algn="r" rtl="1"/>
            <a:r>
              <a:rPr lang="fa-IR" sz="3600" dirty="0" smtClean="0">
                <a:cs typeface="B Zar" panose="00000400000000000000" pitchFamily="2" charset="-78"/>
              </a:rPr>
              <a:t>تغییرات تصادفی داشته باشند</a:t>
            </a:r>
            <a:r>
              <a:rPr lang="en-US" sz="3600" dirty="0" smtClean="0">
                <a:cs typeface="B Zar" panose="00000400000000000000" pitchFamily="2" charset="-78"/>
              </a:rPr>
              <a:t>(Randomness)</a:t>
            </a:r>
            <a:endParaRPr lang="fa-IR" sz="3600" dirty="0" smtClean="0">
              <a:cs typeface="B Zar" panose="00000400000000000000" pitchFamily="2" charset="-78"/>
            </a:endParaRPr>
          </a:p>
          <a:p>
            <a:pPr algn="r" rtl="1"/>
            <a:r>
              <a:rPr lang="fa-IR" sz="3600" dirty="0" smtClean="0">
                <a:cs typeface="B Zar" panose="00000400000000000000" pitchFamily="2" charset="-78"/>
              </a:rPr>
              <a:t>تغییرات شامل دو یا چند مورد از موارد فوق باشد.</a:t>
            </a:r>
            <a:endParaRPr lang="en-US" sz="3600" dirty="0">
              <a:cs typeface="B Zar" panose="00000400000000000000" pitchFamily="2" charset="-7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5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5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2014627" y="443427"/>
            <a:ext cx="7896225" cy="811213"/>
          </a:xfrm>
          <a:prstGeom prst="rect">
            <a:avLst/>
          </a:prstGeom>
        </p:spPr>
        <p:txBody>
          <a:bodyPr lIns="90488" tIns="44450" rIns="90488" bIns="44450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smtClean="0"/>
              <a:t>Forms of Forecast Movement</a:t>
            </a:r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1494721" y="3944658"/>
            <a:ext cx="3375025" cy="2338388"/>
            <a:chOff x="616" y="2574"/>
            <a:chExt cx="2126" cy="1473"/>
          </a:xfrm>
        </p:grpSpPr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976" y="3015"/>
              <a:ext cx="1756" cy="433"/>
            </a:xfrm>
            <a:custGeom>
              <a:avLst/>
              <a:gdLst>
                <a:gd name="T0" fmla="*/ 0 w 1756"/>
                <a:gd name="T1" fmla="*/ 357 h 433"/>
                <a:gd name="T2" fmla="*/ 44 w 1756"/>
                <a:gd name="T3" fmla="*/ 365 h 433"/>
                <a:gd name="T4" fmla="*/ 136 w 1756"/>
                <a:gd name="T5" fmla="*/ 365 h 433"/>
                <a:gd name="T6" fmla="*/ 168 w 1756"/>
                <a:gd name="T7" fmla="*/ 353 h 433"/>
                <a:gd name="T8" fmla="*/ 264 w 1756"/>
                <a:gd name="T9" fmla="*/ 345 h 433"/>
                <a:gd name="T10" fmla="*/ 288 w 1756"/>
                <a:gd name="T11" fmla="*/ 353 h 433"/>
                <a:gd name="T12" fmla="*/ 324 w 1756"/>
                <a:gd name="T13" fmla="*/ 353 h 433"/>
                <a:gd name="T14" fmla="*/ 348 w 1756"/>
                <a:gd name="T15" fmla="*/ 341 h 433"/>
                <a:gd name="T16" fmla="*/ 380 w 1756"/>
                <a:gd name="T17" fmla="*/ 285 h 433"/>
                <a:gd name="T18" fmla="*/ 404 w 1756"/>
                <a:gd name="T19" fmla="*/ 233 h 433"/>
                <a:gd name="T20" fmla="*/ 408 w 1756"/>
                <a:gd name="T21" fmla="*/ 145 h 433"/>
                <a:gd name="T22" fmla="*/ 424 w 1756"/>
                <a:gd name="T23" fmla="*/ 121 h 433"/>
                <a:gd name="T24" fmla="*/ 456 w 1756"/>
                <a:gd name="T25" fmla="*/ 89 h 433"/>
                <a:gd name="T26" fmla="*/ 464 w 1756"/>
                <a:gd name="T27" fmla="*/ 65 h 433"/>
                <a:gd name="T28" fmla="*/ 464 w 1756"/>
                <a:gd name="T29" fmla="*/ 33 h 433"/>
                <a:gd name="T30" fmla="*/ 488 w 1756"/>
                <a:gd name="T31" fmla="*/ 21 h 433"/>
                <a:gd name="T32" fmla="*/ 528 w 1756"/>
                <a:gd name="T33" fmla="*/ 161 h 433"/>
                <a:gd name="T34" fmla="*/ 532 w 1756"/>
                <a:gd name="T35" fmla="*/ 281 h 433"/>
                <a:gd name="T36" fmla="*/ 564 w 1756"/>
                <a:gd name="T37" fmla="*/ 361 h 433"/>
                <a:gd name="T38" fmla="*/ 608 w 1756"/>
                <a:gd name="T39" fmla="*/ 397 h 433"/>
                <a:gd name="T40" fmla="*/ 660 w 1756"/>
                <a:gd name="T41" fmla="*/ 373 h 433"/>
                <a:gd name="T42" fmla="*/ 696 w 1756"/>
                <a:gd name="T43" fmla="*/ 313 h 433"/>
                <a:gd name="T44" fmla="*/ 732 w 1756"/>
                <a:gd name="T45" fmla="*/ 277 h 433"/>
                <a:gd name="T46" fmla="*/ 788 w 1756"/>
                <a:gd name="T47" fmla="*/ 269 h 433"/>
                <a:gd name="T48" fmla="*/ 840 w 1756"/>
                <a:gd name="T49" fmla="*/ 281 h 433"/>
                <a:gd name="T50" fmla="*/ 916 w 1756"/>
                <a:gd name="T51" fmla="*/ 305 h 433"/>
                <a:gd name="T52" fmla="*/ 960 w 1756"/>
                <a:gd name="T53" fmla="*/ 305 h 433"/>
                <a:gd name="T54" fmla="*/ 1008 w 1756"/>
                <a:gd name="T55" fmla="*/ 289 h 433"/>
                <a:gd name="T56" fmla="*/ 1056 w 1756"/>
                <a:gd name="T57" fmla="*/ 281 h 433"/>
                <a:gd name="T58" fmla="*/ 1072 w 1756"/>
                <a:gd name="T59" fmla="*/ 313 h 433"/>
                <a:gd name="T60" fmla="*/ 1100 w 1756"/>
                <a:gd name="T61" fmla="*/ 325 h 433"/>
                <a:gd name="T62" fmla="*/ 1140 w 1756"/>
                <a:gd name="T63" fmla="*/ 317 h 433"/>
                <a:gd name="T64" fmla="*/ 1192 w 1756"/>
                <a:gd name="T65" fmla="*/ 301 h 433"/>
                <a:gd name="T66" fmla="*/ 1248 w 1756"/>
                <a:gd name="T67" fmla="*/ 321 h 433"/>
                <a:gd name="T68" fmla="*/ 1272 w 1756"/>
                <a:gd name="T69" fmla="*/ 321 h 433"/>
                <a:gd name="T70" fmla="*/ 1308 w 1756"/>
                <a:gd name="T71" fmla="*/ 269 h 433"/>
                <a:gd name="T72" fmla="*/ 1340 w 1756"/>
                <a:gd name="T73" fmla="*/ 161 h 433"/>
                <a:gd name="T74" fmla="*/ 1392 w 1756"/>
                <a:gd name="T75" fmla="*/ 49 h 433"/>
                <a:gd name="T76" fmla="*/ 1424 w 1756"/>
                <a:gd name="T77" fmla="*/ 29 h 433"/>
                <a:gd name="T78" fmla="*/ 1452 w 1756"/>
                <a:gd name="T79" fmla="*/ 65 h 433"/>
                <a:gd name="T80" fmla="*/ 1464 w 1756"/>
                <a:gd name="T81" fmla="*/ 205 h 433"/>
                <a:gd name="T82" fmla="*/ 1500 w 1756"/>
                <a:gd name="T83" fmla="*/ 317 h 433"/>
                <a:gd name="T84" fmla="*/ 1568 w 1756"/>
                <a:gd name="T85" fmla="*/ 377 h 433"/>
                <a:gd name="T86" fmla="*/ 1648 w 1756"/>
                <a:gd name="T87" fmla="*/ 389 h 433"/>
                <a:gd name="T88" fmla="*/ 1684 w 1756"/>
                <a:gd name="T89" fmla="*/ 413 h 433"/>
                <a:gd name="T90" fmla="*/ 1756 w 1756"/>
                <a:gd name="T91" fmla="*/ 433 h 43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756"/>
                <a:gd name="T139" fmla="*/ 0 h 433"/>
                <a:gd name="T140" fmla="*/ 1756 w 1756"/>
                <a:gd name="T141" fmla="*/ 433 h 43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756" h="433">
                  <a:moveTo>
                    <a:pt x="0" y="357"/>
                  </a:moveTo>
                  <a:cubicBezTo>
                    <a:pt x="10" y="360"/>
                    <a:pt x="21" y="364"/>
                    <a:pt x="44" y="365"/>
                  </a:cubicBezTo>
                  <a:cubicBezTo>
                    <a:pt x="67" y="366"/>
                    <a:pt x="115" y="367"/>
                    <a:pt x="136" y="365"/>
                  </a:cubicBezTo>
                  <a:cubicBezTo>
                    <a:pt x="157" y="363"/>
                    <a:pt x="147" y="356"/>
                    <a:pt x="168" y="353"/>
                  </a:cubicBezTo>
                  <a:cubicBezTo>
                    <a:pt x="189" y="350"/>
                    <a:pt x="244" y="345"/>
                    <a:pt x="264" y="345"/>
                  </a:cubicBezTo>
                  <a:cubicBezTo>
                    <a:pt x="284" y="345"/>
                    <a:pt x="278" y="352"/>
                    <a:pt x="288" y="353"/>
                  </a:cubicBezTo>
                  <a:cubicBezTo>
                    <a:pt x="298" y="354"/>
                    <a:pt x="314" y="355"/>
                    <a:pt x="324" y="353"/>
                  </a:cubicBezTo>
                  <a:cubicBezTo>
                    <a:pt x="334" y="351"/>
                    <a:pt x="339" y="352"/>
                    <a:pt x="348" y="341"/>
                  </a:cubicBezTo>
                  <a:cubicBezTo>
                    <a:pt x="357" y="330"/>
                    <a:pt x="371" y="303"/>
                    <a:pt x="380" y="285"/>
                  </a:cubicBezTo>
                  <a:cubicBezTo>
                    <a:pt x="389" y="267"/>
                    <a:pt x="399" y="256"/>
                    <a:pt x="404" y="233"/>
                  </a:cubicBezTo>
                  <a:cubicBezTo>
                    <a:pt x="409" y="210"/>
                    <a:pt x="405" y="164"/>
                    <a:pt x="408" y="145"/>
                  </a:cubicBezTo>
                  <a:cubicBezTo>
                    <a:pt x="411" y="126"/>
                    <a:pt x="416" y="130"/>
                    <a:pt x="424" y="121"/>
                  </a:cubicBezTo>
                  <a:cubicBezTo>
                    <a:pt x="432" y="112"/>
                    <a:pt x="449" y="98"/>
                    <a:pt x="456" y="89"/>
                  </a:cubicBezTo>
                  <a:cubicBezTo>
                    <a:pt x="463" y="80"/>
                    <a:pt x="463" y="74"/>
                    <a:pt x="464" y="65"/>
                  </a:cubicBezTo>
                  <a:cubicBezTo>
                    <a:pt x="465" y="56"/>
                    <a:pt x="460" y="40"/>
                    <a:pt x="464" y="33"/>
                  </a:cubicBezTo>
                  <a:cubicBezTo>
                    <a:pt x="468" y="26"/>
                    <a:pt x="477" y="0"/>
                    <a:pt x="488" y="21"/>
                  </a:cubicBezTo>
                  <a:cubicBezTo>
                    <a:pt x="499" y="42"/>
                    <a:pt x="521" y="118"/>
                    <a:pt x="528" y="161"/>
                  </a:cubicBezTo>
                  <a:cubicBezTo>
                    <a:pt x="535" y="204"/>
                    <a:pt x="526" y="248"/>
                    <a:pt x="532" y="281"/>
                  </a:cubicBezTo>
                  <a:cubicBezTo>
                    <a:pt x="538" y="314"/>
                    <a:pt x="551" y="342"/>
                    <a:pt x="564" y="361"/>
                  </a:cubicBezTo>
                  <a:cubicBezTo>
                    <a:pt x="577" y="380"/>
                    <a:pt x="592" y="395"/>
                    <a:pt x="608" y="397"/>
                  </a:cubicBezTo>
                  <a:cubicBezTo>
                    <a:pt x="624" y="399"/>
                    <a:pt x="645" y="387"/>
                    <a:pt x="660" y="373"/>
                  </a:cubicBezTo>
                  <a:cubicBezTo>
                    <a:pt x="675" y="359"/>
                    <a:pt x="684" y="329"/>
                    <a:pt x="696" y="313"/>
                  </a:cubicBezTo>
                  <a:cubicBezTo>
                    <a:pt x="708" y="297"/>
                    <a:pt x="717" y="284"/>
                    <a:pt x="732" y="277"/>
                  </a:cubicBezTo>
                  <a:cubicBezTo>
                    <a:pt x="747" y="270"/>
                    <a:pt x="770" y="268"/>
                    <a:pt x="788" y="269"/>
                  </a:cubicBezTo>
                  <a:cubicBezTo>
                    <a:pt x="806" y="270"/>
                    <a:pt x="819" y="275"/>
                    <a:pt x="840" y="281"/>
                  </a:cubicBezTo>
                  <a:cubicBezTo>
                    <a:pt x="861" y="287"/>
                    <a:pt x="896" y="301"/>
                    <a:pt x="916" y="305"/>
                  </a:cubicBezTo>
                  <a:cubicBezTo>
                    <a:pt x="936" y="309"/>
                    <a:pt x="945" y="308"/>
                    <a:pt x="960" y="305"/>
                  </a:cubicBezTo>
                  <a:cubicBezTo>
                    <a:pt x="975" y="302"/>
                    <a:pt x="992" y="293"/>
                    <a:pt x="1008" y="289"/>
                  </a:cubicBezTo>
                  <a:cubicBezTo>
                    <a:pt x="1024" y="285"/>
                    <a:pt x="1045" y="277"/>
                    <a:pt x="1056" y="281"/>
                  </a:cubicBezTo>
                  <a:cubicBezTo>
                    <a:pt x="1067" y="285"/>
                    <a:pt x="1065" y="306"/>
                    <a:pt x="1072" y="313"/>
                  </a:cubicBezTo>
                  <a:cubicBezTo>
                    <a:pt x="1079" y="320"/>
                    <a:pt x="1089" y="324"/>
                    <a:pt x="1100" y="325"/>
                  </a:cubicBezTo>
                  <a:cubicBezTo>
                    <a:pt x="1111" y="326"/>
                    <a:pt x="1125" y="321"/>
                    <a:pt x="1140" y="317"/>
                  </a:cubicBezTo>
                  <a:cubicBezTo>
                    <a:pt x="1155" y="313"/>
                    <a:pt x="1174" y="300"/>
                    <a:pt x="1192" y="301"/>
                  </a:cubicBezTo>
                  <a:cubicBezTo>
                    <a:pt x="1210" y="302"/>
                    <a:pt x="1235" y="318"/>
                    <a:pt x="1248" y="321"/>
                  </a:cubicBezTo>
                  <a:cubicBezTo>
                    <a:pt x="1261" y="324"/>
                    <a:pt x="1262" y="330"/>
                    <a:pt x="1272" y="321"/>
                  </a:cubicBezTo>
                  <a:cubicBezTo>
                    <a:pt x="1282" y="312"/>
                    <a:pt x="1297" y="296"/>
                    <a:pt x="1308" y="269"/>
                  </a:cubicBezTo>
                  <a:cubicBezTo>
                    <a:pt x="1319" y="242"/>
                    <a:pt x="1326" y="198"/>
                    <a:pt x="1340" y="161"/>
                  </a:cubicBezTo>
                  <a:cubicBezTo>
                    <a:pt x="1354" y="124"/>
                    <a:pt x="1378" y="71"/>
                    <a:pt x="1392" y="49"/>
                  </a:cubicBezTo>
                  <a:cubicBezTo>
                    <a:pt x="1406" y="27"/>
                    <a:pt x="1414" y="26"/>
                    <a:pt x="1424" y="29"/>
                  </a:cubicBezTo>
                  <a:cubicBezTo>
                    <a:pt x="1434" y="32"/>
                    <a:pt x="1445" y="36"/>
                    <a:pt x="1452" y="65"/>
                  </a:cubicBezTo>
                  <a:cubicBezTo>
                    <a:pt x="1459" y="94"/>
                    <a:pt x="1456" y="163"/>
                    <a:pt x="1464" y="205"/>
                  </a:cubicBezTo>
                  <a:cubicBezTo>
                    <a:pt x="1472" y="247"/>
                    <a:pt x="1483" y="288"/>
                    <a:pt x="1500" y="317"/>
                  </a:cubicBezTo>
                  <a:cubicBezTo>
                    <a:pt x="1517" y="346"/>
                    <a:pt x="1543" y="365"/>
                    <a:pt x="1568" y="377"/>
                  </a:cubicBezTo>
                  <a:cubicBezTo>
                    <a:pt x="1593" y="389"/>
                    <a:pt x="1629" y="383"/>
                    <a:pt x="1648" y="389"/>
                  </a:cubicBezTo>
                  <a:cubicBezTo>
                    <a:pt x="1667" y="395"/>
                    <a:pt x="1666" y="406"/>
                    <a:pt x="1684" y="413"/>
                  </a:cubicBezTo>
                  <a:cubicBezTo>
                    <a:pt x="1702" y="420"/>
                    <a:pt x="1729" y="426"/>
                    <a:pt x="1756" y="433"/>
                  </a:cubicBezTo>
                </a:path>
              </a:pathLst>
            </a:custGeom>
            <a:noFill/>
            <a:ln w="762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Freeform 11"/>
            <p:cNvSpPr>
              <a:spLocks/>
            </p:cNvSpPr>
            <p:nvPr/>
          </p:nvSpPr>
          <p:spPr bwMode="auto">
            <a:xfrm>
              <a:off x="822" y="2574"/>
              <a:ext cx="1920" cy="1164"/>
            </a:xfrm>
            <a:custGeom>
              <a:avLst/>
              <a:gdLst>
                <a:gd name="T0" fmla="*/ 0 w 1920"/>
                <a:gd name="T1" fmla="*/ 0 h 1164"/>
                <a:gd name="T2" fmla="*/ 0 w 1920"/>
                <a:gd name="T3" fmla="*/ 1164 h 1164"/>
                <a:gd name="T4" fmla="*/ 1920 w 1920"/>
                <a:gd name="T5" fmla="*/ 1164 h 1164"/>
                <a:gd name="T6" fmla="*/ 0 60000 65536"/>
                <a:gd name="T7" fmla="*/ 0 60000 65536"/>
                <a:gd name="T8" fmla="*/ 0 60000 65536"/>
                <a:gd name="T9" fmla="*/ 0 w 1920"/>
                <a:gd name="T10" fmla="*/ 0 h 1164"/>
                <a:gd name="T11" fmla="*/ 1920 w 1920"/>
                <a:gd name="T12" fmla="*/ 1164 h 116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20" h="1164">
                  <a:moveTo>
                    <a:pt x="0" y="0"/>
                  </a:moveTo>
                  <a:lnTo>
                    <a:pt x="0" y="1164"/>
                  </a:lnTo>
                  <a:lnTo>
                    <a:pt x="1920" y="1164"/>
                  </a:lnTo>
                </a:path>
              </a:pathLst>
            </a:custGeom>
            <a:noFill/>
            <a:ln w="38100">
              <a:solidFill>
                <a:srgbClr val="EEEEE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Rectangle 14"/>
            <p:cNvSpPr>
              <a:spLocks noChangeArrowheads="1"/>
            </p:cNvSpPr>
            <p:nvPr/>
          </p:nvSpPr>
          <p:spPr bwMode="auto">
            <a:xfrm>
              <a:off x="1194" y="3747"/>
              <a:ext cx="1182" cy="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en-US" sz="14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Time</a:t>
              </a:r>
            </a:p>
            <a:p>
              <a:pPr algn="ctr">
                <a:lnSpc>
                  <a:spcPct val="90000"/>
                </a:lnSpc>
                <a:defRPr/>
              </a:pPr>
              <a:r>
                <a:rPr lang="en-US" sz="14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(c) Seasonal pattern</a:t>
              </a:r>
            </a:p>
          </p:txBody>
        </p:sp>
        <p:sp>
          <p:nvSpPr>
            <p:cNvPr id="8" name="Rectangle 17"/>
            <p:cNvSpPr>
              <a:spLocks noChangeArrowheads="1"/>
            </p:cNvSpPr>
            <p:nvPr/>
          </p:nvSpPr>
          <p:spPr bwMode="auto">
            <a:xfrm rot="-5400000">
              <a:off x="433" y="3036"/>
              <a:ext cx="55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Demand</a:t>
              </a:r>
            </a:p>
          </p:txBody>
        </p:sp>
      </p:grpSp>
      <p:grpSp>
        <p:nvGrpSpPr>
          <p:cNvPr id="9" name="Group 26"/>
          <p:cNvGrpSpPr>
            <a:grpSpLocks/>
          </p:cNvGrpSpPr>
          <p:nvPr/>
        </p:nvGrpSpPr>
        <p:grpSpPr bwMode="auto">
          <a:xfrm>
            <a:off x="6554083" y="3935133"/>
            <a:ext cx="3357563" cy="2347913"/>
            <a:chOff x="2888" y="2568"/>
            <a:chExt cx="2115" cy="1479"/>
          </a:xfrm>
        </p:grpSpPr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3184" y="2604"/>
              <a:ext cx="1712" cy="876"/>
            </a:xfrm>
            <a:custGeom>
              <a:avLst/>
              <a:gdLst>
                <a:gd name="T0" fmla="*/ 0 w 1712"/>
                <a:gd name="T1" fmla="*/ 876 h 876"/>
                <a:gd name="T2" fmla="*/ 40 w 1712"/>
                <a:gd name="T3" fmla="*/ 856 h 876"/>
                <a:gd name="T4" fmla="*/ 68 w 1712"/>
                <a:gd name="T5" fmla="*/ 804 h 876"/>
                <a:gd name="T6" fmla="*/ 88 w 1712"/>
                <a:gd name="T7" fmla="*/ 756 h 876"/>
                <a:gd name="T8" fmla="*/ 136 w 1712"/>
                <a:gd name="T9" fmla="*/ 732 h 876"/>
                <a:gd name="T10" fmla="*/ 256 w 1712"/>
                <a:gd name="T11" fmla="*/ 716 h 876"/>
                <a:gd name="T12" fmla="*/ 316 w 1712"/>
                <a:gd name="T13" fmla="*/ 716 h 876"/>
                <a:gd name="T14" fmla="*/ 348 w 1712"/>
                <a:gd name="T15" fmla="*/ 688 h 876"/>
                <a:gd name="T16" fmla="*/ 368 w 1712"/>
                <a:gd name="T17" fmla="*/ 644 h 876"/>
                <a:gd name="T18" fmla="*/ 392 w 1712"/>
                <a:gd name="T19" fmla="*/ 576 h 876"/>
                <a:gd name="T20" fmla="*/ 384 w 1712"/>
                <a:gd name="T21" fmla="*/ 536 h 876"/>
                <a:gd name="T22" fmla="*/ 428 w 1712"/>
                <a:gd name="T23" fmla="*/ 480 h 876"/>
                <a:gd name="T24" fmla="*/ 460 w 1712"/>
                <a:gd name="T25" fmla="*/ 448 h 876"/>
                <a:gd name="T26" fmla="*/ 472 w 1712"/>
                <a:gd name="T27" fmla="*/ 408 h 876"/>
                <a:gd name="T28" fmla="*/ 468 w 1712"/>
                <a:gd name="T29" fmla="*/ 372 h 876"/>
                <a:gd name="T30" fmla="*/ 480 w 1712"/>
                <a:gd name="T31" fmla="*/ 344 h 876"/>
                <a:gd name="T32" fmla="*/ 508 w 1712"/>
                <a:gd name="T33" fmla="*/ 356 h 876"/>
                <a:gd name="T34" fmla="*/ 508 w 1712"/>
                <a:gd name="T35" fmla="*/ 380 h 876"/>
                <a:gd name="T36" fmla="*/ 536 w 1712"/>
                <a:gd name="T37" fmla="*/ 452 h 876"/>
                <a:gd name="T38" fmla="*/ 560 w 1712"/>
                <a:gd name="T39" fmla="*/ 520 h 876"/>
                <a:gd name="T40" fmla="*/ 592 w 1712"/>
                <a:gd name="T41" fmla="*/ 548 h 876"/>
                <a:gd name="T42" fmla="*/ 636 w 1712"/>
                <a:gd name="T43" fmla="*/ 564 h 876"/>
                <a:gd name="T44" fmla="*/ 680 w 1712"/>
                <a:gd name="T45" fmla="*/ 536 h 876"/>
                <a:gd name="T46" fmla="*/ 728 w 1712"/>
                <a:gd name="T47" fmla="*/ 480 h 876"/>
                <a:gd name="T48" fmla="*/ 756 w 1712"/>
                <a:gd name="T49" fmla="*/ 456 h 876"/>
                <a:gd name="T50" fmla="*/ 792 w 1712"/>
                <a:gd name="T51" fmla="*/ 448 h 876"/>
                <a:gd name="T52" fmla="*/ 892 w 1712"/>
                <a:gd name="T53" fmla="*/ 420 h 876"/>
                <a:gd name="T54" fmla="*/ 988 w 1712"/>
                <a:gd name="T55" fmla="*/ 392 h 876"/>
                <a:gd name="T56" fmla="*/ 1012 w 1712"/>
                <a:gd name="T57" fmla="*/ 388 h 876"/>
                <a:gd name="T58" fmla="*/ 1076 w 1712"/>
                <a:gd name="T59" fmla="*/ 404 h 876"/>
                <a:gd name="T60" fmla="*/ 1120 w 1712"/>
                <a:gd name="T61" fmla="*/ 400 h 876"/>
                <a:gd name="T62" fmla="*/ 1144 w 1712"/>
                <a:gd name="T63" fmla="*/ 368 h 876"/>
                <a:gd name="T64" fmla="*/ 1144 w 1712"/>
                <a:gd name="T65" fmla="*/ 324 h 876"/>
                <a:gd name="T66" fmla="*/ 1164 w 1712"/>
                <a:gd name="T67" fmla="*/ 284 h 876"/>
                <a:gd name="T68" fmla="*/ 1204 w 1712"/>
                <a:gd name="T69" fmla="*/ 276 h 876"/>
                <a:gd name="T70" fmla="*/ 1220 w 1712"/>
                <a:gd name="T71" fmla="*/ 244 h 876"/>
                <a:gd name="T72" fmla="*/ 1240 w 1712"/>
                <a:gd name="T73" fmla="*/ 188 h 876"/>
                <a:gd name="T74" fmla="*/ 1252 w 1712"/>
                <a:gd name="T75" fmla="*/ 164 h 876"/>
                <a:gd name="T76" fmla="*/ 1288 w 1712"/>
                <a:gd name="T77" fmla="*/ 152 h 876"/>
                <a:gd name="T78" fmla="*/ 1296 w 1712"/>
                <a:gd name="T79" fmla="*/ 80 h 876"/>
                <a:gd name="T80" fmla="*/ 1312 w 1712"/>
                <a:gd name="T81" fmla="*/ 36 h 876"/>
                <a:gd name="T82" fmla="*/ 1340 w 1712"/>
                <a:gd name="T83" fmla="*/ 28 h 876"/>
                <a:gd name="T84" fmla="*/ 1368 w 1712"/>
                <a:gd name="T85" fmla="*/ 64 h 876"/>
                <a:gd name="T86" fmla="*/ 1396 w 1712"/>
                <a:gd name="T87" fmla="*/ 148 h 876"/>
                <a:gd name="T88" fmla="*/ 1424 w 1712"/>
                <a:gd name="T89" fmla="*/ 172 h 876"/>
                <a:gd name="T90" fmla="*/ 1460 w 1712"/>
                <a:gd name="T91" fmla="*/ 168 h 876"/>
                <a:gd name="T92" fmla="*/ 1504 w 1712"/>
                <a:gd name="T93" fmla="*/ 136 h 876"/>
                <a:gd name="T94" fmla="*/ 1524 w 1712"/>
                <a:gd name="T95" fmla="*/ 120 h 876"/>
                <a:gd name="T96" fmla="*/ 1580 w 1712"/>
                <a:gd name="T97" fmla="*/ 108 h 876"/>
                <a:gd name="T98" fmla="*/ 1608 w 1712"/>
                <a:gd name="T99" fmla="*/ 92 h 876"/>
                <a:gd name="T100" fmla="*/ 1620 w 1712"/>
                <a:gd name="T101" fmla="*/ 68 h 876"/>
                <a:gd name="T102" fmla="*/ 1660 w 1712"/>
                <a:gd name="T103" fmla="*/ 24 h 876"/>
                <a:gd name="T104" fmla="*/ 1712 w 1712"/>
                <a:gd name="T105" fmla="*/ 0 h 87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712"/>
                <a:gd name="T160" fmla="*/ 0 h 876"/>
                <a:gd name="T161" fmla="*/ 1712 w 1712"/>
                <a:gd name="T162" fmla="*/ 876 h 87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712" h="876">
                  <a:moveTo>
                    <a:pt x="0" y="876"/>
                  </a:moveTo>
                  <a:cubicBezTo>
                    <a:pt x="14" y="872"/>
                    <a:pt x="29" y="868"/>
                    <a:pt x="40" y="856"/>
                  </a:cubicBezTo>
                  <a:cubicBezTo>
                    <a:pt x="51" y="844"/>
                    <a:pt x="60" y="821"/>
                    <a:pt x="68" y="804"/>
                  </a:cubicBezTo>
                  <a:cubicBezTo>
                    <a:pt x="76" y="787"/>
                    <a:pt x="77" y="768"/>
                    <a:pt x="88" y="756"/>
                  </a:cubicBezTo>
                  <a:cubicBezTo>
                    <a:pt x="99" y="744"/>
                    <a:pt x="108" y="739"/>
                    <a:pt x="136" y="732"/>
                  </a:cubicBezTo>
                  <a:cubicBezTo>
                    <a:pt x="164" y="725"/>
                    <a:pt x="226" y="719"/>
                    <a:pt x="256" y="716"/>
                  </a:cubicBezTo>
                  <a:cubicBezTo>
                    <a:pt x="286" y="713"/>
                    <a:pt x="301" y="721"/>
                    <a:pt x="316" y="716"/>
                  </a:cubicBezTo>
                  <a:cubicBezTo>
                    <a:pt x="331" y="711"/>
                    <a:pt x="339" y="700"/>
                    <a:pt x="348" y="688"/>
                  </a:cubicBezTo>
                  <a:cubicBezTo>
                    <a:pt x="357" y="676"/>
                    <a:pt x="361" y="663"/>
                    <a:pt x="368" y="644"/>
                  </a:cubicBezTo>
                  <a:cubicBezTo>
                    <a:pt x="375" y="625"/>
                    <a:pt x="389" y="594"/>
                    <a:pt x="392" y="576"/>
                  </a:cubicBezTo>
                  <a:cubicBezTo>
                    <a:pt x="395" y="558"/>
                    <a:pt x="378" y="552"/>
                    <a:pt x="384" y="536"/>
                  </a:cubicBezTo>
                  <a:cubicBezTo>
                    <a:pt x="390" y="520"/>
                    <a:pt x="415" y="495"/>
                    <a:pt x="428" y="480"/>
                  </a:cubicBezTo>
                  <a:cubicBezTo>
                    <a:pt x="441" y="465"/>
                    <a:pt x="453" y="460"/>
                    <a:pt x="460" y="448"/>
                  </a:cubicBezTo>
                  <a:cubicBezTo>
                    <a:pt x="467" y="436"/>
                    <a:pt x="471" y="421"/>
                    <a:pt x="472" y="408"/>
                  </a:cubicBezTo>
                  <a:cubicBezTo>
                    <a:pt x="473" y="395"/>
                    <a:pt x="467" y="383"/>
                    <a:pt x="468" y="372"/>
                  </a:cubicBezTo>
                  <a:cubicBezTo>
                    <a:pt x="469" y="361"/>
                    <a:pt x="473" y="347"/>
                    <a:pt x="480" y="344"/>
                  </a:cubicBezTo>
                  <a:cubicBezTo>
                    <a:pt x="487" y="341"/>
                    <a:pt x="503" y="350"/>
                    <a:pt x="508" y="356"/>
                  </a:cubicBezTo>
                  <a:cubicBezTo>
                    <a:pt x="513" y="362"/>
                    <a:pt x="503" y="364"/>
                    <a:pt x="508" y="380"/>
                  </a:cubicBezTo>
                  <a:cubicBezTo>
                    <a:pt x="513" y="396"/>
                    <a:pt x="527" y="429"/>
                    <a:pt x="536" y="452"/>
                  </a:cubicBezTo>
                  <a:cubicBezTo>
                    <a:pt x="545" y="475"/>
                    <a:pt x="551" y="504"/>
                    <a:pt x="560" y="520"/>
                  </a:cubicBezTo>
                  <a:cubicBezTo>
                    <a:pt x="569" y="536"/>
                    <a:pt x="579" y="541"/>
                    <a:pt x="592" y="548"/>
                  </a:cubicBezTo>
                  <a:cubicBezTo>
                    <a:pt x="605" y="555"/>
                    <a:pt x="621" y="566"/>
                    <a:pt x="636" y="564"/>
                  </a:cubicBezTo>
                  <a:cubicBezTo>
                    <a:pt x="651" y="562"/>
                    <a:pt x="665" y="550"/>
                    <a:pt x="680" y="536"/>
                  </a:cubicBezTo>
                  <a:cubicBezTo>
                    <a:pt x="695" y="522"/>
                    <a:pt x="715" y="493"/>
                    <a:pt x="728" y="480"/>
                  </a:cubicBezTo>
                  <a:cubicBezTo>
                    <a:pt x="741" y="467"/>
                    <a:pt x="745" y="461"/>
                    <a:pt x="756" y="456"/>
                  </a:cubicBezTo>
                  <a:cubicBezTo>
                    <a:pt x="767" y="451"/>
                    <a:pt x="769" y="454"/>
                    <a:pt x="792" y="448"/>
                  </a:cubicBezTo>
                  <a:cubicBezTo>
                    <a:pt x="815" y="442"/>
                    <a:pt x="859" y="429"/>
                    <a:pt x="892" y="420"/>
                  </a:cubicBezTo>
                  <a:cubicBezTo>
                    <a:pt x="925" y="411"/>
                    <a:pt x="968" y="397"/>
                    <a:pt x="988" y="392"/>
                  </a:cubicBezTo>
                  <a:cubicBezTo>
                    <a:pt x="1008" y="387"/>
                    <a:pt x="997" y="386"/>
                    <a:pt x="1012" y="388"/>
                  </a:cubicBezTo>
                  <a:cubicBezTo>
                    <a:pt x="1027" y="390"/>
                    <a:pt x="1058" y="402"/>
                    <a:pt x="1076" y="404"/>
                  </a:cubicBezTo>
                  <a:cubicBezTo>
                    <a:pt x="1094" y="406"/>
                    <a:pt x="1109" y="406"/>
                    <a:pt x="1120" y="400"/>
                  </a:cubicBezTo>
                  <a:cubicBezTo>
                    <a:pt x="1131" y="394"/>
                    <a:pt x="1140" y="381"/>
                    <a:pt x="1144" y="368"/>
                  </a:cubicBezTo>
                  <a:cubicBezTo>
                    <a:pt x="1148" y="355"/>
                    <a:pt x="1141" y="338"/>
                    <a:pt x="1144" y="324"/>
                  </a:cubicBezTo>
                  <a:cubicBezTo>
                    <a:pt x="1147" y="310"/>
                    <a:pt x="1154" y="292"/>
                    <a:pt x="1164" y="284"/>
                  </a:cubicBezTo>
                  <a:cubicBezTo>
                    <a:pt x="1174" y="276"/>
                    <a:pt x="1195" y="283"/>
                    <a:pt x="1204" y="276"/>
                  </a:cubicBezTo>
                  <a:cubicBezTo>
                    <a:pt x="1213" y="269"/>
                    <a:pt x="1214" y="259"/>
                    <a:pt x="1220" y="244"/>
                  </a:cubicBezTo>
                  <a:cubicBezTo>
                    <a:pt x="1226" y="229"/>
                    <a:pt x="1235" y="201"/>
                    <a:pt x="1240" y="188"/>
                  </a:cubicBezTo>
                  <a:cubicBezTo>
                    <a:pt x="1245" y="175"/>
                    <a:pt x="1244" y="170"/>
                    <a:pt x="1252" y="164"/>
                  </a:cubicBezTo>
                  <a:cubicBezTo>
                    <a:pt x="1260" y="158"/>
                    <a:pt x="1281" y="166"/>
                    <a:pt x="1288" y="152"/>
                  </a:cubicBezTo>
                  <a:cubicBezTo>
                    <a:pt x="1295" y="138"/>
                    <a:pt x="1292" y="99"/>
                    <a:pt x="1296" y="80"/>
                  </a:cubicBezTo>
                  <a:cubicBezTo>
                    <a:pt x="1300" y="61"/>
                    <a:pt x="1305" y="45"/>
                    <a:pt x="1312" y="36"/>
                  </a:cubicBezTo>
                  <a:cubicBezTo>
                    <a:pt x="1319" y="27"/>
                    <a:pt x="1331" y="23"/>
                    <a:pt x="1340" y="28"/>
                  </a:cubicBezTo>
                  <a:cubicBezTo>
                    <a:pt x="1349" y="33"/>
                    <a:pt x="1359" y="44"/>
                    <a:pt x="1368" y="64"/>
                  </a:cubicBezTo>
                  <a:cubicBezTo>
                    <a:pt x="1377" y="84"/>
                    <a:pt x="1387" y="130"/>
                    <a:pt x="1396" y="148"/>
                  </a:cubicBezTo>
                  <a:cubicBezTo>
                    <a:pt x="1405" y="166"/>
                    <a:pt x="1413" y="169"/>
                    <a:pt x="1424" y="172"/>
                  </a:cubicBezTo>
                  <a:cubicBezTo>
                    <a:pt x="1435" y="175"/>
                    <a:pt x="1447" y="174"/>
                    <a:pt x="1460" y="168"/>
                  </a:cubicBezTo>
                  <a:cubicBezTo>
                    <a:pt x="1473" y="162"/>
                    <a:pt x="1493" y="144"/>
                    <a:pt x="1504" y="136"/>
                  </a:cubicBezTo>
                  <a:cubicBezTo>
                    <a:pt x="1515" y="128"/>
                    <a:pt x="1511" y="125"/>
                    <a:pt x="1524" y="120"/>
                  </a:cubicBezTo>
                  <a:cubicBezTo>
                    <a:pt x="1537" y="115"/>
                    <a:pt x="1566" y="113"/>
                    <a:pt x="1580" y="108"/>
                  </a:cubicBezTo>
                  <a:cubicBezTo>
                    <a:pt x="1594" y="103"/>
                    <a:pt x="1601" y="99"/>
                    <a:pt x="1608" y="92"/>
                  </a:cubicBezTo>
                  <a:cubicBezTo>
                    <a:pt x="1615" y="85"/>
                    <a:pt x="1611" y="79"/>
                    <a:pt x="1620" y="68"/>
                  </a:cubicBezTo>
                  <a:cubicBezTo>
                    <a:pt x="1629" y="57"/>
                    <a:pt x="1645" y="35"/>
                    <a:pt x="1660" y="24"/>
                  </a:cubicBezTo>
                  <a:cubicBezTo>
                    <a:pt x="1675" y="13"/>
                    <a:pt x="1693" y="6"/>
                    <a:pt x="1712" y="0"/>
                  </a:cubicBezTo>
                </a:path>
              </a:pathLst>
            </a:custGeom>
            <a:noFill/>
            <a:ln w="762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3083" y="2568"/>
              <a:ext cx="1920" cy="1164"/>
            </a:xfrm>
            <a:custGeom>
              <a:avLst/>
              <a:gdLst>
                <a:gd name="T0" fmla="*/ 0 w 1920"/>
                <a:gd name="T1" fmla="*/ 0 h 1164"/>
                <a:gd name="T2" fmla="*/ 0 w 1920"/>
                <a:gd name="T3" fmla="*/ 1164 h 1164"/>
                <a:gd name="T4" fmla="*/ 1920 w 1920"/>
                <a:gd name="T5" fmla="*/ 1164 h 1164"/>
                <a:gd name="T6" fmla="*/ 0 60000 65536"/>
                <a:gd name="T7" fmla="*/ 0 60000 65536"/>
                <a:gd name="T8" fmla="*/ 0 60000 65536"/>
                <a:gd name="T9" fmla="*/ 0 w 1920"/>
                <a:gd name="T10" fmla="*/ 0 h 1164"/>
                <a:gd name="T11" fmla="*/ 1920 w 1920"/>
                <a:gd name="T12" fmla="*/ 1164 h 116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20" h="1164">
                  <a:moveTo>
                    <a:pt x="0" y="0"/>
                  </a:moveTo>
                  <a:lnTo>
                    <a:pt x="0" y="1164"/>
                  </a:lnTo>
                  <a:lnTo>
                    <a:pt x="1920" y="1164"/>
                  </a:lnTo>
                </a:path>
              </a:pathLst>
            </a:custGeom>
            <a:noFill/>
            <a:ln w="38100">
              <a:solidFill>
                <a:srgbClr val="EEEEE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>
              <a:off x="3188" y="3747"/>
              <a:ext cx="1770" cy="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en-US" sz="14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Time</a:t>
              </a:r>
            </a:p>
            <a:p>
              <a:pPr algn="ctr">
                <a:lnSpc>
                  <a:spcPct val="90000"/>
                </a:lnSpc>
                <a:defRPr/>
              </a:pPr>
              <a:r>
                <a:rPr lang="en-US" sz="14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(d) Trend with seasonal pattern</a:t>
              </a:r>
            </a:p>
          </p:txBody>
        </p:sp>
        <p:sp>
          <p:nvSpPr>
            <p:cNvPr id="13" name="Rectangle 18"/>
            <p:cNvSpPr>
              <a:spLocks noChangeArrowheads="1"/>
            </p:cNvSpPr>
            <p:nvPr/>
          </p:nvSpPr>
          <p:spPr bwMode="auto">
            <a:xfrm rot="-5400000">
              <a:off x="2705" y="3034"/>
              <a:ext cx="55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Demand</a:t>
              </a:r>
            </a:p>
          </p:txBody>
        </p:sp>
      </p:grpSp>
      <p:grpSp>
        <p:nvGrpSpPr>
          <p:cNvPr id="14" name="Group 24"/>
          <p:cNvGrpSpPr>
            <a:grpSpLocks/>
          </p:cNvGrpSpPr>
          <p:nvPr/>
        </p:nvGrpSpPr>
        <p:grpSpPr bwMode="auto">
          <a:xfrm>
            <a:off x="6554877" y="1451490"/>
            <a:ext cx="3355975" cy="2351087"/>
            <a:chOff x="2888" y="949"/>
            <a:chExt cx="2114" cy="1481"/>
          </a:xfrm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>
              <a:off x="3216" y="1429"/>
              <a:ext cx="1692" cy="427"/>
            </a:xfrm>
            <a:custGeom>
              <a:avLst/>
              <a:gdLst>
                <a:gd name="T0" fmla="*/ 0 w 1692"/>
                <a:gd name="T1" fmla="*/ 427 h 427"/>
                <a:gd name="T2" fmla="*/ 36 w 1692"/>
                <a:gd name="T3" fmla="*/ 347 h 427"/>
                <a:gd name="T4" fmla="*/ 36 w 1692"/>
                <a:gd name="T5" fmla="*/ 311 h 427"/>
                <a:gd name="T6" fmla="*/ 68 w 1692"/>
                <a:gd name="T7" fmla="*/ 263 h 427"/>
                <a:gd name="T8" fmla="*/ 124 w 1692"/>
                <a:gd name="T9" fmla="*/ 167 h 427"/>
                <a:gd name="T10" fmla="*/ 192 w 1692"/>
                <a:gd name="T11" fmla="*/ 95 h 427"/>
                <a:gd name="T12" fmla="*/ 236 w 1692"/>
                <a:gd name="T13" fmla="*/ 71 h 427"/>
                <a:gd name="T14" fmla="*/ 316 w 1692"/>
                <a:gd name="T15" fmla="*/ 83 h 427"/>
                <a:gd name="T16" fmla="*/ 380 w 1692"/>
                <a:gd name="T17" fmla="*/ 135 h 427"/>
                <a:gd name="T18" fmla="*/ 416 w 1692"/>
                <a:gd name="T19" fmla="*/ 199 h 427"/>
                <a:gd name="T20" fmla="*/ 452 w 1692"/>
                <a:gd name="T21" fmla="*/ 295 h 427"/>
                <a:gd name="T22" fmla="*/ 476 w 1692"/>
                <a:gd name="T23" fmla="*/ 335 h 427"/>
                <a:gd name="T24" fmla="*/ 512 w 1692"/>
                <a:gd name="T25" fmla="*/ 339 h 427"/>
                <a:gd name="T26" fmla="*/ 532 w 1692"/>
                <a:gd name="T27" fmla="*/ 291 h 427"/>
                <a:gd name="T28" fmla="*/ 548 w 1692"/>
                <a:gd name="T29" fmla="*/ 259 h 427"/>
                <a:gd name="T30" fmla="*/ 584 w 1692"/>
                <a:gd name="T31" fmla="*/ 255 h 427"/>
                <a:gd name="T32" fmla="*/ 616 w 1692"/>
                <a:gd name="T33" fmla="*/ 187 h 427"/>
                <a:gd name="T34" fmla="*/ 680 w 1692"/>
                <a:gd name="T35" fmla="*/ 163 h 427"/>
                <a:gd name="T36" fmla="*/ 728 w 1692"/>
                <a:gd name="T37" fmla="*/ 127 h 427"/>
                <a:gd name="T38" fmla="*/ 784 w 1692"/>
                <a:gd name="T39" fmla="*/ 63 h 427"/>
                <a:gd name="T40" fmla="*/ 820 w 1692"/>
                <a:gd name="T41" fmla="*/ 19 h 427"/>
                <a:gd name="T42" fmla="*/ 860 w 1692"/>
                <a:gd name="T43" fmla="*/ 3 h 427"/>
                <a:gd name="T44" fmla="*/ 900 w 1692"/>
                <a:gd name="T45" fmla="*/ 35 h 427"/>
                <a:gd name="T46" fmla="*/ 952 w 1692"/>
                <a:gd name="T47" fmla="*/ 127 h 427"/>
                <a:gd name="T48" fmla="*/ 984 w 1692"/>
                <a:gd name="T49" fmla="*/ 191 h 427"/>
                <a:gd name="T50" fmla="*/ 1012 w 1692"/>
                <a:gd name="T51" fmla="*/ 207 h 427"/>
                <a:gd name="T52" fmla="*/ 1060 w 1692"/>
                <a:gd name="T53" fmla="*/ 211 h 427"/>
                <a:gd name="T54" fmla="*/ 1120 w 1692"/>
                <a:gd name="T55" fmla="*/ 231 h 427"/>
                <a:gd name="T56" fmla="*/ 1160 w 1692"/>
                <a:gd name="T57" fmla="*/ 259 h 427"/>
                <a:gd name="T58" fmla="*/ 1192 w 1692"/>
                <a:gd name="T59" fmla="*/ 279 h 427"/>
                <a:gd name="T60" fmla="*/ 1220 w 1692"/>
                <a:gd name="T61" fmla="*/ 291 h 427"/>
                <a:gd name="T62" fmla="*/ 1240 w 1692"/>
                <a:gd name="T63" fmla="*/ 267 h 427"/>
                <a:gd name="T64" fmla="*/ 1268 w 1692"/>
                <a:gd name="T65" fmla="*/ 207 h 427"/>
                <a:gd name="T66" fmla="*/ 1304 w 1692"/>
                <a:gd name="T67" fmla="*/ 95 h 427"/>
                <a:gd name="T68" fmla="*/ 1324 w 1692"/>
                <a:gd name="T69" fmla="*/ 75 h 427"/>
                <a:gd name="T70" fmla="*/ 1360 w 1692"/>
                <a:gd name="T71" fmla="*/ 67 h 427"/>
                <a:gd name="T72" fmla="*/ 1412 w 1692"/>
                <a:gd name="T73" fmla="*/ 39 h 427"/>
                <a:gd name="T74" fmla="*/ 1428 w 1692"/>
                <a:gd name="T75" fmla="*/ 15 h 427"/>
                <a:gd name="T76" fmla="*/ 1480 w 1692"/>
                <a:gd name="T77" fmla="*/ 3 h 427"/>
                <a:gd name="T78" fmla="*/ 1524 w 1692"/>
                <a:gd name="T79" fmla="*/ 31 h 427"/>
                <a:gd name="T80" fmla="*/ 1580 w 1692"/>
                <a:gd name="T81" fmla="*/ 135 h 427"/>
                <a:gd name="T82" fmla="*/ 1616 w 1692"/>
                <a:gd name="T83" fmla="*/ 243 h 427"/>
                <a:gd name="T84" fmla="*/ 1628 w 1692"/>
                <a:gd name="T85" fmla="*/ 331 h 427"/>
                <a:gd name="T86" fmla="*/ 1652 w 1692"/>
                <a:gd name="T87" fmla="*/ 371 h 427"/>
                <a:gd name="T88" fmla="*/ 1692 w 1692"/>
                <a:gd name="T89" fmla="*/ 407 h 427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692"/>
                <a:gd name="T136" fmla="*/ 0 h 427"/>
                <a:gd name="T137" fmla="*/ 1692 w 1692"/>
                <a:gd name="T138" fmla="*/ 427 h 427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692" h="427">
                  <a:moveTo>
                    <a:pt x="0" y="427"/>
                  </a:moveTo>
                  <a:cubicBezTo>
                    <a:pt x="15" y="396"/>
                    <a:pt x="30" y="366"/>
                    <a:pt x="36" y="347"/>
                  </a:cubicBezTo>
                  <a:cubicBezTo>
                    <a:pt x="42" y="328"/>
                    <a:pt x="31" y="325"/>
                    <a:pt x="36" y="311"/>
                  </a:cubicBezTo>
                  <a:cubicBezTo>
                    <a:pt x="41" y="297"/>
                    <a:pt x="53" y="287"/>
                    <a:pt x="68" y="263"/>
                  </a:cubicBezTo>
                  <a:cubicBezTo>
                    <a:pt x="83" y="239"/>
                    <a:pt x="103" y="195"/>
                    <a:pt x="124" y="167"/>
                  </a:cubicBezTo>
                  <a:cubicBezTo>
                    <a:pt x="145" y="139"/>
                    <a:pt x="173" y="111"/>
                    <a:pt x="192" y="95"/>
                  </a:cubicBezTo>
                  <a:cubicBezTo>
                    <a:pt x="211" y="79"/>
                    <a:pt x="215" y="73"/>
                    <a:pt x="236" y="71"/>
                  </a:cubicBezTo>
                  <a:cubicBezTo>
                    <a:pt x="257" y="69"/>
                    <a:pt x="292" y="72"/>
                    <a:pt x="316" y="83"/>
                  </a:cubicBezTo>
                  <a:cubicBezTo>
                    <a:pt x="340" y="94"/>
                    <a:pt x="363" y="116"/>
                    <a:pt x="380" y="135"/>
                  </a:cubicBezTo>
                  <a:cubicBezTo>
                    <a:pt x="397" y="154"/>
                    <a:pt x="404" y="172"/>
                    <a:pt x="416" y="199"/>
                  </a:cubicBezTo>
                  <a:cubicBezTo>
                    <a:pt x="428" y="226"/>
                    <a:pt x="442" y="272"/>
                    <a:pt x="452" y="295"/>
                  </a:cubicBezTo>
                  <a:cubicBezTo>
                    <a:pt x="462" y="318"/>
                    <a:pt x="466" y="328"/>
                    <a:pt x="476" y="335"/>
                  </a:cubicBezTo>
                  <a:cubicBezTo>
                    <a:pt x="486" y="342"/>
                    <a:pt x="503" y="346"/>
                    <a:pt x="512" y="339"/>
                  </a:cubicBezTo>
                  <a:cubicBezTo>
                    <a:pt x="521" y="332"/>
                    <a:pt x="526" y="304"/>
                    <a:pt x="532" y="291"/>
                  </a:cubicBezTo>
                  <a:cubicBezTo>
                    <a:pt x="538" y="278"/>
                    <a:pt x="539" y="265"/>
                    <a:pt x="548" y="259"/>
                  </a:cubicBezTo>
                  <a:cubicBezTo>
                    <a:pt x="557" y="253"/>
                    <a:pt x="573" y="267"/>
                    <a:pt x="584" y="255"/>
                  </a:cubicBezTo>
                  <a:cubicBezTo>
                    <a:pt x="595" y="243"/>
                    <a:pt x="600" y="202"/>
                    <a:pt x="616" y="187"/>
                  </a:cubicBezTo>
                  <a:cubicBezTo>
                    <a:pt x="632" y="172"/>
                    <a:pt x="661" y="173"/>
                    <a:pt x="680" y="163"/>
                  </a:cubicBezTo>
                  <a:cubicBezTo>
                    <a:pt x="699" y="153"/>
                    <a:pt x="711" y="144"/>
                    <a:pt x="728" y="127"/>
                  </a:cubicBezTo>
                  <a:cubicBezTo>
                    <a:pt x="745" y="110"/>
                    <a:pt x="769" y="81"/>
                    <a:pt x="784" y="63"/>
                  </a:cubicBezTo>
                  <a:cubicBezTo>
                    <a:pt x="799" y="45"/>
                    <a:pt x="807" y="29"/>
                    <a:pt x="820" y="19"/>
                  </a:cubicBezTo>
                  <a:cubicBezTo>
                    <a:pt x="833" y="9"/>
                    <a:pt x="847" y="0"/>
                    <a:pt x="860" y="3"/>
                  </a:cubicBezTo>
                  <a:cubicBezTo>
                    <a:pt x="873" y="6"/>
                    <a:pt x="885" y="14"/>
                    <a:pt x="900" y="35"/>
                  </a:cubicBezTo>
                  <a:cubicBezTo>
                    <a:pt x="915" y="56"/>
                    <a:pt x="938" y="101"/>
                    <a:pt x="952" y="127"/>
                  </a:cubicBezTo>
                  <a:cubicBezTo>
                    <a:pt x="966" y="153"/>
                    <a:pt x="974" y="178"/>
                    <a:pt x="984" y="191"/>
                  </a:cubicBezTo>
                  <a:cubicBezTo>
                    <a:pt x="994" y="204"/>
                    <a:pt x="999" y="204"/>
                    <a:pt x="1012" y="207"/>
                  </a:cubicBezTo>
                  <a:cubicBezTo>
                    <a:pt x="1025" y="210"/>
                    <a:pt x="1042" y="207"/>
                    <a:pt x="1060" y="211"/>
                  </a:cubicBezTo>
                  <a:cubicBezTo>
                    <a:pt x="1078" y="215"/>
                    <a:pt x="1103" y="223"/>
                    <a:pt x="1120" y="231"/>
                  </a:cubicBezTo>
                  <a:cubicBezTo>
                    <a:pt x="1137" y="239"/>
                    <a:pt x="1148" y="251"/>
                    <a:pt x="1160" y="259"/>
                  </a:cubicBezTo>
                  <a:cubicBezTo>
                    <a:pt x="1172" y="267"/>
                    <a:pt x="1182" y="274"/>
                    <a:pt x="1192" y="279"/>
                  </a:cubicBezTo>
                  <a:cubicBezTo>
                    <a:pt x="1202" y="284"/>
                    <a:pt x="1212" y="293"/>
                    <a:pt x="1220" y="291"/>
                  </a:cubicBezTo>
                  <a:cubicBezTo>
                    <a:pt x="1228" y="289"/>
                    <a:pt x="1232" y="281"/>
                    <a:pt x="1240" y="267"/>
                  </a:cubicBezTo>
                  <a:cubicBezTo>
                    <a:pt x="1248" y="253"/>
                    <a:pt x="1257" y="236"/>
                    <a:pt x="1268" y="207"/>
                  </a:cubicBezTo>
                  <a:cubicBezTo>
                    <a:pt x="1279" y="178"/>
                    <a:pt x="1295" y="117"/>
                    <a:pt x="1304" y="95"/>
                  </a:cubicBezTo>
                  <a:cubicBezTo>
                    <a:pt x="1313" y="73"/>
                    <a:pt x="1315" y="80"/>
                    <a:pt x="1324" y="75"/>
                  </a:cubicBezTo>
                  <a:cubicBezTo>
                    <a:pt x="1333" y="70"/>
                    <a:pt x="1345" y="73"/>
                    <a:pt x="1360" y="67"/>
                  </a:cubicBezTo>
                  <a:cubicBezTo>
                    <a:pt x="1375" y="61"/>
                    <a:pt x="1401" y="48"/>
                    <a:pt x="1412" y="39"/>
                  </a:cubicBezTo>
                  <a:cubicBezTo>
                    <a:pt x="1423" y="30"/>
                    <a:pt x="1417" y="21"/>
                    <a:pt x="1428" y="15"/>
                  </a:cubicBezTo>
                  <a:cubicBezTo>
                    <a:pt x="1439" y="9"/>
                    <a:pt x="1464" y="0"/>
                    <a:pt x="1480" y="3"/>
                  </a:cubicBezTo>
                  <a:cubicBezTo>
                    <a:pt x="1496" y="6"/>
                    <a:pt x="1507" y="9"/>
                    <a:pt x="1524" y="31"/>
                  </a:cubicBezTo>
                  <a:cubicBezTo>
                    <a:pt x="1541" y="53"/>
                    <a:pt x="1565" y="100"/>
                    <a:pt x="1580" y="135"/>
                  </a:cubicBezTo>
                  <a:cubicBezTo>
                    <a:pt x="1595" y="170"/>
                    <a:pt x="1608" y="210"/>
                    <a:pt x="1616" y="243"/>
                  </a:cubicBezTo>
                  <a:cubicBezTo>
                    <a:pt x="1624" y="276"/>
                    <a:pt x="1622" y="310"/>
                    <a:pt x="1628" y="331"/>
                  </a:cubicBezTo>
                  <a:cubicBezTo>
                    <a:pt x="1634" y="352"/>
                    <a:pt x="1641" y="358"/>
                    <a:pt x="1652" y="371"/>
                  </a:cubicBezTo>
                  <a:cubicBezTo>
                    <a:pt x="1663" y="384"/>
                    <a:pt x="1677" y="395"/>
                    <a:pt x="1692" y="407"/>
                  </a:cubicBezTo>
                </a:path>
              </a:pathLst>
            </a:custGeom>
            <a:noFill/>
            <a:ln w="762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Freeform 10"/>
            <p:cNvSpPr>
              <a:spLocks/>
            </p:cNvSpPr>
            <p:nvPr/>
          </p:nvSpPr>
          <p:spPr bwMode="auto">
            <a:xfrm>
              <a:off x="3082" y="949"/>
              <a:ext cx="1920" cy="1164"/>
            </a:xfrm>
            <a:custGeom>
              <a:avLst/>
              <a:gdLst>
                <a:gd name="T0" fmla="*/ 0 w 1920"/>
                <a:gd name="T1" fmla="*/ 0 h 1164"/>
                <a:gd name="T2" fmla="*/ 0 w 1920"/>
                <a:gd name="T3" fmla="*/ 1164 h 1164"/>
                <a:gd name="T4" fmla="*/ 1920 w 1920"/>
                <a:gd name="T5" fmla="*/ 1164 h 1164"/>
                <a:gd name="T6" fmla="*/ 0 60000 65536"/>
                <a:gd name="T7" fmla="*/ 0 60000 65536"/>
                <a:gd name="T8" fmla="*/ 0 60000 65536"/>
                <a:gd name="T9" fmla="*/ 0 w 1920"/>
                <a:gd name="T10" fmla="*/ 0 h 1164"/>
                <a:gd name="T11" fmla="*/ 1920 w 1920"/>
                <a:gd name="T12" fmla="*/ 1164 h 116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20" h="1164">
                  <a:moveTo>
                    <a:pt x="0" y="0"/>
                  </a:moveTo>
                  <a:lnTo>
                    <a:pt x="0" y="1164"/>
                  </a:lnTo>
                  <a:lnTo>
                    <a:pt x="1920" y="1164"/>
                  </a:lnTo>
                </a:path>
              </a:pathLst>
            </a:custGeom>
            <a:noFill/>
            <a:ln w="38100">
              <a:solidFill>
                <a:srgbClr val="EEEEE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3763" y="2130"/>
              <a:ext cx="587" cy="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en-US" sz="14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Time</a:t>
              </a:r>
            </a:p>
            <a:p>
              <a:pPr algn="ctr">
                <a:lnSpc>
                  <a:spcPct val="90000"/>
                </a:lnSpc>
                <a:defRPr/>
              </a:pPr>
              <a:r>
                <a:rPr lang="en-US" sz="14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(b) Cycle</a:t>
              </a:r>
            </a:p>
          </p:txBody>
        </p:sp>
        <p:sp>
          <p:nvSpPr>
            <p:cNvPr id="18" name="Rectangle 19"/>
            <p:cNvSpPr>
              <a:spLocks noChangeArrowheads="1"/>
            </p:cNvSpPr>
            <p:nvPr/>
          </p:nvSpPr>
          <p:spPr bwMode="auto">
            <a:xfrm rot="-5400000">
              <a:off x="2705" y="1422"/>
              <a:ext cx="55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Demand</a:t>
              </a:r>
            </a:p>
          </p:txBody>
        </p:sp>
      </p:grpSp>
      <p:grpSp>
        <p:nvGrpSpPr>
          <p:cNvPr id="19" name="Group 23"/>
          <p:cNvGrpSpPr>
            <a:grpSpLocks/>
          </p:cNvGrpSpPr>
          <p:nvPr/>
        </p:nvGrpSpPr>
        <p:grpSpPr bwMode="auto">
          <a:xfrm>
            <a:off x="1495514" y="1458633"/>
            <a:ext cx="3654425" cy="2346325"/>
            <a:chOff x="616" y="952"/>
            <a:chExt cx="2302" cy="1478"/>
          </a:xfrm>
        </p:grpSpPr>
        <p:sp>
          <p:nvSpPr>
            <p:cNvPr id="20" name="Freeform 4"/>
            <p:cNvSpPr>
              <a:spLocks/>
            </p:cNvSpPr>
            <p:nvPr/>
          </p:nvSpPr>
          <p:spPr bwMode="auto">
            <a:xfrm>
              <a:off x="1028" y="1112"/>
              <a:ext cx="1640" cy="824"/>
            </a:xfrm>
            <a:custGeom>
              <a:avLst/>
              <a:gdLst>
                <a:gd name="T0" fmla="*/ 0 w 1640"/>
                <a:gd name="T1" fmla="*/ 824 h 824"/>
                <a:gd name="T2" fmla="*/ 32 w 1640"/>
                <a:gd name="T3" fmla="*/ 792 h 824"/>
                <a:gd name="T4" fmla="*/ 68 w 1640"/>
                <a:gd name="T5" fmla="*/ 768 h 824"/>
                <a:gd name="T6" fmla="*/ 108 w 1640"/>
                <a:gd name="T7" fmla="*/ 752 h 824"/>
                <a:gd name="T8" fmla="*/ 160 w 1640"/>
                <a:gd name="T9" fmla="*/ 708 h 824"/>
                <a:gd name="T10" fmla="*/ 196 w 1640"/>
                <a:gd name="T11" fmla="*/ 708 h 824"/>
                <a:gd name="T12" fmla="*/ 256 w 1640"/>
                <a:gd name="T13" fmla="*/ 724 h 824"/>
                <a:gd name="T14" fmla="*/ 328 w 1640"/>
                <a:gd name="T15" fmla="*/ 668 h 824"/>
                <a:gd name="T16" fmla="*/ 360 w 1640"/>
                <a:gd name="T17" fmla="*/ 668 h 824"/>
                <a:gd name="T18" fmla="*/ 432 w 1640"/>
                <a:gd name="T19" fmla="*/ 768 h 824"/>
                <a:gd name="T20" fmla="*/ 468 w 1640"/>
                <a:gd name="T21" fmla="*/ 720 h 824"/>
                <a:gd name="T22" fmla="*/ 496 w 1640"/>
                <a:gd name="T23" fmla="*/ 700 h 824"/>
                <a:gd name="T24" fmla="*/ 540 w 1640"/>
                <a:gd name="T25" fmla="*/ 612 h 824"/>
                <a:gd name="T26" fmla="*/ 620 w 1640"/>
                <a:gd name="T27" fmla="*/ 576 h 824"/>
                <a:gd name="T28" fmla="*/ 704 w 1640"/>
                <a:gd name="T29" fmla="*/ 500 h 824"/>
                <a:gd name="T30" fmla="*/ 732 w 1640"/>
                <a:gd name="T31" fmla="*/ 452 h 824"/>
                <a:gd name="T32" fmla="*/ 756 w 1640"/>
                <a:gd name="T33" fmla="*/ 420 h 824"/>
                <a:gd name="T34" fmla="*/ 804 w 1640"/>
                <a:gd name="T35" fmla="*/ 424 h 824"/>
                <a:gd name="T36" fmla="*/ 836 w 1640"/>
                <a:gd name="T37" fmla="*/ 404 h 824"/>
                <a:gd name="T38" fmla="*/ 860 w 1640"/>
                <a:gd name="T39" fmla="*/ 348 h 824"/>
                <a:gd name="T40" fmla="*/ 884 w 1640"/>
                <a:gd name="T41" fmla="*/ 300 h 824"/>
                <a:gd name="T42" fmla="*/ 908 w 1640"/>
                <a:gd name="T43" fmla="*/ 280 h 824"/>
                <a:gd name="T44" fmla="*/ 968 w 1640"/>
                <a:gd name="T45" fmla="*/ 300 h 824"/>
                <a:gd name="T46" fmla="*/ 996 w 1640"/>
                <a:gd name="T47" fmla="*/ 288 h 824"/>
                <a:gd name="T48" fmla="*/ 1040 w 1640"/>
                <a:gd name="T49" fmla="*/ 228 h 824"/>
                <a:gd name="T50" fmla="*/ 1076 w 1640"/>
                <a:gd name="T51" fmla="*/ 220 h 824"/>
                <a:gd name="T52" fmla="*/ 1120 w 1640"/>
                <a:gd name="T53" fmla="*/ 144 h 824"/>
                <a:gd name="T54" fmla="*/ 1144 w 1640"/>
                <a:gd name="T55" fmla="*/ 144 h 824"/>
                <a:gd name="T56" fmla="*/ 1180 w 1640"/>
                <a:gd name="T57" fmla="*/ 204 h 824"/>
                <a:gd name="T58" fmla="*/ 1192 w 1640"/>
                <a:gd name="T59" fmla="*/ 232 h 824"/>
                <a:gd name="T60" fmla="*/ 1224 w 1640"/>
                <a:gd name="T61" fmla="*/ 232 h 824"/>
                <a:gd name="T62" fmla="*/ 1284 w 1640"/>
                <a:gd name="T63" fmla="*/ 200 h 824"/>
                <a:gd name="T64" fmla="*/ 1316 w 1640"/>
                <a:gd name="T65" fmla="*/ 196 h 824"/>
                <a:gd name="T66" fmla="*/ 1348 w 1640"/>
                <a:gd name="T67" fmla="*/ 192 h 824"/>
                <a:gd name="T68" fmla="*/ 1380 w 1640"/>
                <a:gd name="T69" fmla="*/ 168 h 824"/>
                <a:gd name="T70" fmla="*/ 1396 w 1640"/>
                <a:gd name="T71" fmla="*/ 132 h 824"/>
                <a:gd name="T72" fmla="*/ 1428 w 1640"/>
                <a:gd name="T73" fmla="*/ 88 h 824"/>
                <a:gd name="T74" fmla="*/ 1472 w 1640"/>
                <a:gd name="T75" fmla="*/ 80 h 824"/>
                <a:gd name="T76" fmla="*/ 1512 w 1640"/>
                <a:gd name="T77" fmla="*/ 100 h 824"/>
                <a:gd name="T78" fmla="*/ 1552 w 1640"/>
                <a:gd name="T79" fmla="*/ 96 h 824"/>
                <a:gd name="T80" fmla="*/ 1592 w 1640"/>
                <a:gd name="T81" fmla="*/ 60 h 824"/>
                <a:gd name="T82" fmla="*/ 1608 w 1640"/>
                <a:gd name="T83" fmla="*/ 20 h 824"/>
                <a:gd name="T84" fmla="*/ 1640 w 1640"/>
                <a:gd name="T85" fmla="*/ 0 h 82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640"/>
                <a:gd name="T130" fmla="*/ 0 h 824"/>
                <a:gd name="T131" fmla="*/ 1640 w 1640"/>
                <a:gd name="T132" fmla="*/ 824 h 82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640" h="824">
                  <a:moveTo>
                    <a:pt x="0" y="824"/>
                  </a:moveTo>
                  <a:lnTo>
                    <a:pt x="32" y="792"/>
                  </a:lnTo>
                  <a:lnTo>
                    <a:pt x="68" y="768"/>
                  </a:lnTo>
                  <a:lnTo>
                    <a:pt x="108" y="752"/>
                  </a:lnTo>
                  <a:lnTo>
                    <a:pt x="160" y="708"/>
                  </a:lnTo>
                  <a:lnTo>
                    <a:pt x="196" y="708"/>
                  </a:lnTo>
                  <a:lnTo>
                    <a:pt x="256" y="724"/>
                  </a:lnTo>
                  <a:lnTo>
                    <a:pt x="328" y="668"/>
                  </a:lnTo>
                  <a:lnTo>
                    <a:pt x="360" y="668"/>
                  </a:lnTo>
                  <a:lnTo>
                    <a:pt x="432" y="768"/>
                  </a:lnTo>
                  <a:lnTo>
                    <a:pt x="468" y="720"/>
                  </a:lnTo>
                  <a:lnTo>
                    <a:pt x="496" y="700"/>
                  </a:lnTo>
                  <a:lnTo>
                    <a:pt x="540" y="612"/>
                  </a:lnTo>
                  <a:lnTo>
                    <a:pt x="620" y="576"/>
                  </a:lnTo>
                  <a:lnTo>
                    <a:pt x="704" y="500"/>
                  </a:lnTo>
                  <a:lnTo>
                    <a:pt x="732" y="452"/>
                  </a:lnTo>
                  <a:lnTo>
                    <a:pt x="756" y="420"/>
                  </a:lnTo>
                  <a:lnTo>
                    <a:pt x="804" y="424"/>
                  </a:lnTo>
                  <a:lnTo>
                    <a:pt x="836" y="404"/>
                  </a:lnTo>
                  <a:lnTo>
                    <a:pt x="860" y="348"/>
                  </a:lnTo>
                  <a:lnTo>
                    <a:pt x="884" y="300"/>
                  </a:lnTo>
                  <a:lnTo>
                    <a:pt x="908" y="280"/>
                  </a:lnTo>
                  <a:lnTo>
                    <a:pt x="968" y="300"/>
                  </a:lnTo>
                  <a:lnTo>
                    <a:pt x="996" y="288"/>
                  </a:lnTo>
                  <a:lnTo>
                    <a:pt x="1040" y="228"/>
                  </a:lnTo>
                  <a:lnTo>
                    <a:pt x="1076" y="220"/>
                  </a:lnTo>
                  <a:lnTo>
                    <a:pt x="1120" y="144"/>
                  </a:lnTo>
                  <a:lnTo>
                    <a:pt x="1144" y="144"/>
                  </a:lnTo>
                  <a:lnTo>
                    <a:pt x="1180" y="204"/>
                  </a:lnTo>
                  <a:lnTo>
                    <a:pt x="1192" y="232"/>
                  </a:lnTo>
                  <a:lnTo>
                    <a:pt x="1224" y="232"/>
                  </a:lnTo>
                  <a:lnTo>
                    <a:pt x="1284" y="200"/>
                  </a:lnTo>
                  <a:lnTo>
                    <a:pt x="1316" y="196"/>
                  </a:lnTo>
                  <a:lnTo>
                    <a:pt x="1348" y="192"/>
                  </a:lnTo>
                  <a:lnTo>
                    <a:pt x="1380" y="168"/>
                  </a:lnTo>
                  <a:lnTo>
                    <a:pt x="1396" y="132"/>
                  </a:lnTo>
                  <a:lnTo>
                    <a:pt x="1428" y="88"/>
                  </a:lnTo>
                  <a:lnTo>
                    <a:pt x="1472" y="80"/>
                  </a:lnTo>
                  <a:lnTo>
                    <a:pt x="1512" y="100"/>
                  </a:lnTo>
                  <a:lnTo>
                    <a:pt x="1552" y="96"/>
                  </a:lnTo>
                  <a:lnTo>
                    <a:pt x="1592" y="60"/>
                  </a:lnTo>
                  <a:lnTo>
                    <a:pt x="1608" y="20"/>
                  </a:lnTo>
                  <a:lnTo>
                    <a:pt x="1640" y="0"/>
                  </a:lnTo>
                </a:path>
              </a:pathLst>
            </a:custGeom>
            <a:noFill/>
            <a:ln w="762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Freeform 8"/>
            <p:cNvSpPr>
              <a:spLocks/>
            </p:cNvSpPr>
            <p:nvPr/>
          </p:nvSpPr>
          <p:spPr bwMode="auto">
            <a:xfrm>
              <a:off x="818" y="952"/>
              <a:ext cx="1920" cy="1164"/>
            </a:xfrm>
            <a:custGeom>
              <a:avLst/>
              <a:gdLst>
                <a:gd name="T0" fmla="*/ 0 w 1920"/>
                <a:gd name="T1" fmla="*/ 0 h 1164"/>
                <a:gd name="T2" fmla="*/ 0 w 1920"/>
                <a:gd name="T3" fmla="*/ 1164 h 1164"/>
                <a:gd name="T4" fmla="*/ 1920 w 1920"/>
                <a:gd name="T5" fmla="*/ 1164 h 1164"/>
                <a:gd name="T6" fmla="*/ 0 60000 65536"/>
                <a:gd name="T7" fmla="*/ 0 60000 65536"/>
                <a:gd name="T8" fmla="*/ 0 60000 65536"/>
                <a:gd name="T9" fmla="*/ 0 w 1920"/>
                <a:gd name="T10" fmla="*/ 0 h 1164"/>
                <a:gd name="T11" fmla="*/ 1920 w 1920"/>
                <a:gd name="T12" fmla="*/ 1164 h 116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20" h="1164">
                  <a:moveTo>
                    <a:pt x="0" y="0"/>
                  </a:moveTo>
                  <a:lnTo>
                    <a:pt x="0" y="1164"/>
                  </a:lnTo>
                  <a:lnTo>
                    <a:pt x="1920" y="1164"/>
                  </a:lnTo>
                </a:path>
              </a:pathLst>
            </a:custGeom>
            <a:noFill/>
            <a:ln w="38100">
              <a:solidFill>
                <a:srgbClr val="EEEEE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Rectangle 12"/>
            <p:cNvSpPr>
              <a:spLocks noChangeArrowheads="1"/>
            </p:cNvSpPr>
            <p:nvPr/>
          </p:nvSpPr>
          <p:spPr bwMode="auto">
            <a:xfrm>
              <a:off x="1490" y="2130"/>
              <a:ext cx="593" cy="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en-US" sz="14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Time</a:t>
              </a:r>
            </a:p>
            <a:p>
              <a:pPr algn="ctr">
                <a:lnSpc>
                  <a:spcPct val="90000"/>
                </a:lnSpc>
                <a:defRPr/>
              </a:pPr>
              <a:r>
                <a:rPr lang="en-US" sz="14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(a) Trend</a:t>
              </a:r>
            </a:p>
          </p:txBody>
        </p:sp>
        <p:sp>
          <p:nvSpPr>
            <p:cNvPr id="23" name="Rectangle 16"/>
            <p:cNvSpPr>
              <a:spLocks noChangeArrowheads="1"/>
            </p:cNvSpPr>
            <p:nvPr/>
          </p:nvSpPr>
          <p:spPr bwMode="auto">
            <a:xfrm rot="-5400000">
              <a:off x="433" y="1427"/>
              <a:ext cx="55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Demand</a:t>
              </a:r>
            </a:p>
          </p:txBody>
        </p:sp>
        <p:sp>
          <p:nvSpPr>
            <p:cNvPr id="24" name="Rectangle 20"/>
            <p:cNvSpPr>
              <a:spLocks noChangeArrowheads="1"/>
            </p:cNvSpPr>
            <p:nvPr/>
          </p:nvSpPr>
          <p:spPr bwMode="auto">
            <a:xfrm>
              <a:off x="2183" y="1727"/>
              <a:ext cx="735" cy="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en-US" sz="14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Random movement</a:t>
              </a:r>
            </a:p>
          </p:txBody>
        </p:sp>
        <p:sp>
          <p:nvSpPr>
            <p:cNvPr id="25" name="Freeform 21"/>
            <p:cNvSpPr>
              <a:spLocks/>
            </p:cNvSpPr>
            <p:nvPr/>
          </p:nvSpPr>
          <p:spPr bwMode="auto">
            <a:xfrm>
              <a:off x="1538" y="1325"/>
              <a:ext cx="666" cy="551"/>
            </a:xfrm>
            <a:custGeom>
              <a:avLst/>
              <a:gdLst>
                <a:gd name="T0" fmla="*/ 622 w 666"/>
                <a:gd name="T1" fmla="*/ 0 h 551"/>
                <a:gd name="T2" fmla="*/ 666 w 666"/>
                <a:gd name="T3" fmla="*/ 427 h 551"/>
                <a:gd name="T4" fmla="*/ 0 w 666"/>
                <a:gd name="T5" fmla="*/ 551 h 551"/>
                <a:gd name="T6" fmla="*/ 0 60000 65536"/>
                <a:gd name="T7" fmla="*/ 0 60000 65536"/>
                <a:gd name="T8" fmla="*/ 0 60000 65536"/>
                <a:gd name="T9" fmla="*/ 0 w 666"/>
                <a:gd name="T10" fmla="*/ 0 h 551"/>
                <a:gd name="T11" fmla="*/ 666 w 666"/>
                <a:gd name="T12" fmla="*/ 551 h 55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66" h="551">
                  <a:moveTo>
                    <a:pt x="622" y="0"/>
                  </a:moveTo>
                  <a:lnTo>
                    <a:pt x="666" y="427"/>
                  </a:lnTo>
                  <a:lnTo>
                    <a:pt x="0" y="551"/>
                  </a:lnTo>
                </a:path>
              </a:pathLst>
            </a:custGeom>
            <a:noFill/>
            <a:ln w="38100">
              <a:solidFill>
                <a:srgbClr val="EEEEEE"/>
              </a:solidFill>
              <a:round/>
              <a:headEnd type="triangle" w="med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" name="Footer Placeholder 2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524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850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0188"/>
          </a:xfrm>
        </p:spPr>
        <p:txBody>
          <a:bodyPr/>
          <a:lstStyle/>
          <a:p>
            <a:endParaRPr lang="en-US" sz="3600">
              <a:cs typeface="B Zar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825625"/>
            <a:ext cx="10233800" cy="4703964"/>
          </a:xfrm>
        </p:spPr>
        <p:txBody>
          <a:bodyPr>
            <a:noAutofit/>
          </a:bodyPr>
          <a:lstStyle/>
          <a:p>
            <a:pPr marL="0" indent="0" algn="r" rtl="1">
              <a:buNone/>
            </a:pPr>
            <a:r>
              <a:rPr lang="fa-IR" sz="3600" dirty="0" smtClean="0">
                <a:cs typeface="B Zar" panose="00000400000000000000" pitchFamily="2" charset="-78"/>
              </a:rPr>
              <a:t>در ارتباط با گردآوری داده ها به منظور پيش بينی لازم است نکات زير در نظر گرفته شود:</a:t>
            </a:r>
          </a:p>
          <a:p>
            <a:pPr algn="r" rtl="1"/>
            <a:r>
              <a:rPr lang="fa-IR" sz="3600" dirty="0" smtClean="0">
                <a:cs typeface="B Zar" panose="00000400000000000000" pitchFamily="2" charset="-78"/>
              </a:rPr>
              <a:t>دوره زمانی گردآوری داده تا حد امکان بلند در نظر گرفته شود</a:t>
            </a:r>
          </a:p>
          <a:p>
            <a:pPr algn="r" rtl="1"/>
            <a:r>
              <a:rPr lang="fa-IR" sz="3600" dirty="0" smtClean="0">
                <a:cs typeface="B Zar" panose="00000400000000000000" pitchFamily="2" charset="-78"/>
              </a:rPr>
              <a:t>داده ها دوره مورد نظرهمگن باشند</a:t>
            </a:r>
          </a:p>
          <a:p>
            <a:pPr algn="r" rtl="1"/>
            <a:r>
              <a:rPr lang="fa-IR" sz="3600" dirty="0" smtClean="0">
                <a:cs typeface="B Zar" panose="00000400000000000000" pitchFamily="2" charset="-78"/>
              </a:rPr>
              <a:t>هيچ حادثه تاثير گذار در طول دوره مورد نظر اتفاق نیفتاده باشد که بر ميزان تقاضا تاثير گذاشته باشد</a:t>
            </a:r>
          </a:p>
          <a:p>
            <a:pPr algn="r" rtl="1"/>
            <a:r>
              <a:rPr lang="fa-IR" sz="3600" dirty="0" smtClean="0">
                <a:cs typeface="B Zar" panose="00000400000000000000" pitchFamily="2" charset="-78"/>
              </a:rPr>
              <a:t>در فرآيند پيش بينی فرض بر اين است که تمام عواملی که در گذشته تاثير گذار بوده اند در آينده هم تاثير گذار هستند</a:t>
            </a:r>
            <a:endParaRPr lang="en-US" sz="3600" dirty="0">
              <a:cs typeface="B Zar" panose="00000400000000000000" pitchFamily="2" charset="-7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72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0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11720" y="1851632"/>
            <a:ext cx="862447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7200" dirty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تکنیک ها و روشهای پیش بینی</a:t>
            </a:r>
            <a:endParaRPr lang="en-US" sz="7200" dirty="0"/>
          </a:p>
        </p:txBody>
      </p:sp>
      <p:sp>
        <p:nvSpPr>
          <p:cNvPr id="3" name="Rectangle 2"/>
          <p:cNvSpPr/>
          <p:nvPr/>
        </p:nvSpPr>
        <p:spPr>
          <a:xfrm>
            <a:off x="4713478" y="3708568"/>
            <a:ext cx="41809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4800" dirty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الف) سری های زمانی</a:t>
            </a:r>
            <a:endParaRPr lang="en-US" sz="4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20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r" rtl="1"/>
            <a:r>
              <a:rPr lang="en-US" sz="48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/>
            </a:r>
            <a:br>
              <a:rPr lang="en-US" sz="48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</a:br>
            <a:r>
              <a:rPr lang="fa-IR" sz="4800" dirty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1- روش </a:t>
            </a:r>
            <a:r>
              <a:rPr lang="fa-IR" sz="4800" dirty="0" smtClean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دوره </a:t>
            </a:r>
            <a:r>
              <a:rPr lang="fa-IR" sz="4800" dirty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گذشته</a:t>
            </a:r>
            <a:r>
              <a:rPr lang="en-US" sz="4800" dirty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Last Period Method</a:t>
            </a:r>
            <a:r>
              <a:rPr lang="en-US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862285"/>
          </a:xfrm>
        </p:spPr>
        <p:txBody>
          <a:bodyPr>
            <a:normAutofit/>
          </a:bodyPr>
          <a:lstStyle/>
          <a:p>
            <a:pPr marL="0" marR="0" indent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fa-IR" sz="3600" dirty="0" smtClean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در </a:t>
            </a:r>
            <a:r>
              <a:rPr lang="fa-IR" sz="3600" dirty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این روش فرض براین است که تقاضا مشابه تقاضای </a:t>
            </a:r>
            <a:r>
              <a:rPr lang="fa-IR" sz="3600" dirty="0" smtClean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دوره </a:t>
            </a:r>
            <a:r>
              <a:rPr lang="fa-IR" sz="3600" dirty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قبل است.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B Zar" panose="00000400000000000000" pitchFamily="2" charset="-78"/>
            </a:endParaRPr>
          </a:p>
          <a:p>
            <a:pPr marR="0" indent="-45720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a-IR" sz="3600" dirty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این روش به تغییرات فصلی و تصادفی جوابگو نیست ولی تا اندازه ای به روند جوابگوست.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indent="-45720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a-IR" sz="3600" dirty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معمولاً روش خوبی نیست</a:t>
            </a:r>
            <a:r>
              <a:rPr lang="fa-IR" sz="3600" dirty="0" smtClean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.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815549" y="3857898"/>
                <a:ext cx="2631154" cy="6669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3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3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𝑡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3600" dirty="0">
                    <a:latin typeface="Calibri" panose="020F050202020403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𝐷</m:t>
                        </m:r>
                      </m:e>
                      <m:sub>
                        <m:r>
                          <a:rPr lang="en-US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𝑡</m:t>
                        </m:r>
                        <m:r>
                          <a:rPr lang="en-US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3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549" y="3857898"/>
                <a:ext cx="2631154" cy="666914"/>
              </a:xfrm>
              <a:prstGeom prst="rect">
                <a:avLst/>
              </a:prstGeom>
              <a:blipFill rotWithShape="0">
                <a:blip r:embed="rId4"/>
                <a:stretch>
                  <a:fillRect t="-11009" b="-348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815549" y="5651063"/>
                <a:ext cx="458939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𝐷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𝑡</m:t>
                        </m:r>
                        <m:r>
                          <a:rPr lang="en-US" sz="28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sz="28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800" dirty="0" smtClean="0">
                    <a:solidFill>
                      <a:prstClr val="white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B Zar" panose="00000400000000000000" pitchFamily="2" charset="-78"/>
                  </a:rPr>
                  <a:t>t-1</a:t>
                </a:r>
                <a:r>
                  <a:rPr lang="fa-IR" sz="2800" dirty="0">
                    <a:solidFill>
                      <a:prstClr val="white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B Zar" panose="00000400000000000000" pitchFamily="2" charset="-78"/>
                  </a:rPr>
                  <a:t>مقدار تقاضای واقعی دوره</a:t>
                </a:r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549" y="5651063"/>
                <a:ext cx="4589398" cy="523220"/>
              </a:xfrm>
              <a:prstGeom prst="rect">
                <a:avLst/>
              </a:prstGeom>
              <a:blipFill rotWithShape="0">
                <a:blip r:embed="rId5"/>
                <a:stretch>
                  <a:fillRect l="-664" t="-19767" r="-1461" b="-372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838200" y="5127843"/>
                <a:ext cx="4424866" cy="5347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𝑡</m:t>
                            </m:r>
                          </m:sub>
                        </m:sSub>
                      </m:e>
                    </m:acc>
                    <m:r>
                      <a:rPr lang="en-US" sz="2000" i="1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800" dirty="0" smtClean="0">
                    <a:solidFill>
                      <a:prstClr val="white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B Zar" panose="00000400000000000000" pitchFamily="2" charset="-78"/>
                  </a:rPr>
                  <a:t>t</a:t>
                </a:r>
                <a:r>
                  <a:rPr lang="fa-IR" sz="2800" dirty="0">
                    <a:solidFill>
                      <a:prstClr val="white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B Zar" panose="00000400000000000000" pitchFamily="2" charset="-78"/>
                  </a:rPr>
                  <a:t>مقدار </a:t>
                </a:r>
                <a:r>
                  <a:rPr lang="fa-IR" sz="2800" dirty="0" smtClean="0">
                    <a:solidFill>
                      <a:prstClr val="white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B Zar" panose="00000400000000000000" pitchFamily="2" charset="-78"/>
                  </a:rPr>
                  <a:t>پيش بینی تقاضابرای دوره</a:t>
                </a:r>
                <a:endParaRPr lang="en-US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127843"/>
                <a:ext cx="4424866" cy="534762"/>
              </a:xfrm>
              <a:prstGeom prst="rect">
                <a:avLst/>
              </a:prstGeom>
              <a:blipFill rotWithShape="0">
                <a:blip r:embed="rId6"/>
                <a:stretch>
                  <a:fillRect l="-690" t="-19318" r="-1655" b="-352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42612" y="490786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443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5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6857227"/>
              </p:ext>
            </p:extLst>
          </p:nvPr>
        </p:nvGraphicFramePr>
        <p:xfrm>
          <a:off x="2026920" y="137795"/>
          <a:ext cx="5074920" cy="6583680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1153390"/>
                <a:gridCol w="1153390"/>
                <a:gridCol w="1384070"/>
                <a:gridCol w="1384070"/>
              </a:tblGrid>
              <a:tr h="204941">
                <a:tc row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ماه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 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تقاضا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دوره گذشته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34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تخمين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|خطا|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3575043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0020" algn="ctr"/>
                        </a:tabLs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	</a:t>
                      </a:r>
                      <a:r>
                        <a:rPr lang="fa-IR" sz="2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6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7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8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9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11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12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13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14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15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34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44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42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46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44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56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38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44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36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46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42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52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-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34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44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42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46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44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56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38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44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36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46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42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-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12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16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12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12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6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12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6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8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12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22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  <a:tr h="286003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87610" y="232391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29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0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14350" lvl="0" indent="-514350" algn="r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fa-IR" sz="48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2-معدل </a:t>
            </a:r>
            <a:r>
              <a:rPr lang="fa-IR" sz="4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حسابی ساده</a:t>
            </a:r>
            <a:r>
              <a:rPr lang="en-US" sz="4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Simple Average </a:t>
            </a:r>
            <a:r>
              <a:rPr lang="en-US" sz="48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Method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538214"/>
            <a:ext cx="10233800" cy="4351338"/>
          </a:xfrm>
        </p:spPr>
        <p:txBody>
          <a:bodyPr/>
          <a:lstStyle/>
          <a:p>
            <a:pPr marL="0" marR="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fa-IR" sz="3600" dirty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 </a:t>
            </a:r>
            <a:r>
              <a:rPr lang="fa-IR" sz="3600" dirty="0" smtClean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</a:t>
            </a:r>
            <a:r>
              <a:rPr lang="fa-IR" sz="3600" dirty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وقتی استفاده می شود که روندی وجود نداشته باشد یا خیلی کم باشد و تغییرات فصلی هم نباشد.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B Zar" panose="00000400000000000000" pitchFamily="2" charset="-78"/>
            </a:endParaRPr>
          </a:p>
          <a:p>
            <a:pPr marL="342900" marR="0" lvl="0" indent="-34290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Times New Roman" panose="02020603050405020304" pitchFamily="18" charset="0"/>
              <a:buChar char="-"/>
            </a:pPr>
            <a:r>
              <a:rPr lang="fa-IR" sz="3600" dirty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از این روش برای هموار کردن و همسطح کردن  استفاده می شود.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B Zar" panose="00000400000000000000" pitchFamily="2" charset="-78"/>
            </a:endParaRPr>
          </a:p>
          <a:p>
            <a:pPr marL="342900" marR="0" lvl="0" indent="-34290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Times New Roman" panose="02020603050405020304" pitchFamily="18" charset="0"/>
              <a:buChar char="-"/>
            </a:pPr>
            <a:r>
              <a:rPr lang="fa-IR" sz="3600" dirty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ارزان است.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B Zar" panose="00000400000000000000" pitchFamily="2" charset="-78"/>
            </a:endParaRPr>
          </a:p>
          <a:p>
            <a:pPr marL="342900" marR="0" lvl="0" indent="-34290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Times New Roman" panose="02020603050405020304" pitchFamily="18" charset="0"/>
              <a:buChar char="-"/>
            </a:pPr>
            <a:r>
              <a:rPr lang="fa-IR" sz="3600" dirty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سریع است.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B Zar" panose="00000400000000000000" pitchFamily="2" charset="-78"/>
            </a:endParaRP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dirty="0" smtClean="0"/>
              <a:t>درس بررسی فنی و اقتصادی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58344" y="3737734"/>
                <a:ext cx="2776401" cy="11787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36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acc>
                      <m:r>
                        <a:rPr lang="en-US" sz="36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3600" i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36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sz="3600" i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344" y="3737734"/>
                <a:ext cx="2776401" cy="117878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62394" y="5405541"/>
                <a:ext cx="3892348" cy="5533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𝐷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800" dirty="0" err="1">
                    <a:latin typeface="Calibri" panose="020F0502020204030204" pitchFamily="34" charset="0"/>
                    <a:ea typeface="Times New Roman" panose="02020603050405020304" pitchFamily="18" charset="0"/>
                    <a:cs typeface="B Zar" panose="00000400000000000000" pitchFamily="2" charset="-78"/>
                  </a:rPr>
                  <a:t>i</a:t>
                </a:r>
                <a:r>
                  <a:rPr lang="fa-IR" sz="2800" dirty="0">
                    <a:latin typeface="Arial" panose="020B0604020202020204" pitchFamily="34" charset="0"/>
                    <a:ea typeface="Times New Roman" panose="02020603050405020304" pitchFamily="18" charset="0"/>
                    <a:cs typeface="B Zar" panose="00000400000000000000" pitchFamily="2" charset="-78"/>
                  </a:rPr>
                  <a:t>مقدار تقاضای واقعی </a:t>
                </a:r>
                <a:r>
                  <a:rPr lang="fa-IR" sz="2800" dirty="0" smtClean="0">
                    <a:latin typeface="Arial" panose="020B0604020202020204" pitchFamily="34" charset="0"/>
                    <a:ea typeface="Times New Roman" panose="02020603050405020304" pitchFamily="18" charset="0"/>
                    <a:cs typeface="B Zar" panose="00000400000000000000" pitchFamily="2" charset="-78"/>
                  </a:rPr>
                  <a:t>دوره</a:t>
                </a:r>
                <a:endParaRPr lang="en-US" sz="2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B Zar" panose="00000400000000000000" pitchFamily="2" charset="-78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394" y="5405541"/>
                <a:ext cx="3892348" cy="553357"/>
              </a:xfrm>
              <a:prstGeom prst="rect">
                <a:avLst/>
              </a:prstGeom>
              <a:blipFill rotWithShape="0">
                <a:blip r:embed="rId5"/>
                <a:stretch>
                  <a:fillRect l="-782" t="-14286" r="-1878" b="-351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567376" y="6046714"/>
            <a:ext cx="2358338" cy="6192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n =</a:t>
            </a:r>
            <a:r>
              <a:rPr lang="fa-IR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تعداد دوره </a:t>
            </a:r>
            <a:r>
              <a:rPr lang="fa-IR" sz="32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ها</a:t>
            </a:r>
            <a:endParaRPr lang="en-US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B Zar" panose="00000400000000000000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82500" y="4893649"/>
                <a:ext cx="4495398" cy="5347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𝑡</m:t>
                            </m:r>
                          </m:sub>
                        </m:sSub>
                      </m:e>
                    </m:acc>
                    <m:r>
                      <a:rPr lang="en-US" sz="2000" i="1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800" dirty="0" smtClean="0">
                    <a:solidFill>
                      <a:prstClr val="white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B Zar" panose="00000400000000000000" pitchFamily="2" charset="-78"/>
                  </a:rPr>
                  <a:t>t</a:t>
                </a:r>
                <a:r>
                  <a:rPr lang="fa-IR" sz="2800" dirty="0">
                    <a:solidFill>
                      <a:prstClr val="white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B Zar" panose="00000400000000000000" pitchFamily="2" charset="-78"/>
                  </a:rPr>
                  <a:t>مقدار </a:t>
                </a:r>
                <a:r>
                  <a:rPr lang="fa-IR" sz="2800" dirty="0" smtClean="0">
                    <a:solidFill>
                      <a:prstClr val="white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B Zar" panose="00000400000000000000" pitchFamily="2" charset="-78"/>
                  </a:rPr>
                  <a:t>پيش بینی تقاضا برای دوره</a:t>
                </a:r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500" y="4893649"/>
                <a:ext cx="4495398" cy="534762"/>
              </a:xfrm>
              <a:prstGeom prst="rect">
                <a:avLst/>
              </a:prstGeom>
              <a:blipFill rotWithShape="0">
                <a:blip r:embed="rId6"/>
                <a:stretch>
                  <a:fillRect l="-678" t="-19540" r="-1493" b="-367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53400" y="467366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50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0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5692494"/>
              </p:ext>
            </p:extLst>
          </p:nvPr>
        </p:nvGraphicFramePr>
        <p:xfrm>
          <a:off x="0" y="1207557"/>
          <a:ext cx="5370354" cy="5650443"/>
        </p:xfrm>
        <a:graphic>
          <a:graphicData uri="http://schemas.openxmlformats.org/drawingml/2006/table">
            <a:tbl>
              <a:tblPr rtl="1" firstRow="1" firstCol="1" bandRow="1"/>
              <a:tblGrid>
                <a:gridCol w="772732"/>
                <a:gridCol w="1554396"/>
                <a:gridCol w="1919198"/>
                <a:gridCol w="1124028"/>
              </a:tblGrid>
              <a:tr h="56288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خطا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پیش بینی تقاضا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تقاضای واقعی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پریود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</a:tr>
              <a:tr h="2638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--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--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1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</a:tr>
              <a:tr h="2638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--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--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40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2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</a:tr>
              <a:tr h="2638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10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25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</a:tr>
              <a:tr h="2638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2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4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</a:tr>
              <a:tr h="2638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9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31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40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5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</a:tr>
              <a:tr h="2638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27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60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6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</a:tr>
              <a:tr h="2638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13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37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50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7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</a:tr>
              <a:tr h="2638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14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39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25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8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</a:tr>
              <a:tr h="2638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37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35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9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</a:tr>
              <a:tr h="2638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10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38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28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10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</a:tr>
              <a:tr h="2638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4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36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40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11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</a:tr>
              <a:tr h="2638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1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37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38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12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</a:tr>
              <a:tr h="2638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 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37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 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 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169779"/>
            <a:ext cx="1216419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مثال: اطلاعات مرتبط با فروش کالایی در 12 ماه گذشته بصورت زیر است براساس روش معدل حسابی کل تعداد فروش را برای پریود پیش بینی کنید.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36888" y="2542784"/>
            <a:ext cx="29878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4400" dirty="0" smtClean="0">
                <a:cs typeface="B Zar" panose="00000400000000000000" pitchFamily="2" charset="-78"/>
              </a:rPr>
              <a:t>معدل ساده</a:t>
            </a:r>
            <a:endParaRPr lang="en-US" sz="4400" dirty="0">
              <a:cs typeface="B Zar" panose="00000400000000000000" pitchFamily="2" charset="-7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615189" y="6492875"/>
            <a:ext cx="2963214" cy="365125"/>
          </a:xfrm>
        </p:spPr>
        <p:txBody>
          <a:bodyPr/>
          <a:lstStyle/>
          <a:p>
            <a:r>
              <a:rPr lang="fa-IR" dirty="0" smtClean="0"/>
              <a:t>درس بررسی فنی و اقتصادی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082095" y="2338112"/>
                <a:ext cx="2776401" cy="11787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36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acc>
                      <m:r>
                        <a:rPr lang="en-US" sz="36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3600" i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36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sz="3600" i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2095" y="2338112"/>
                <a:ext cx="2776401" cy="117878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82000" y="415271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63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0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4400" dirty="0" smtClean="0">
                <a:cs typeface="B Zar" panose="00000400000000000000" pitchFamily="2" charset="-78"/>
              </a:rPr>
              <a:t>3-مدل معدل متحرک</a:t>
            </a:r>
            <a:r>
              <a:rPr lang="en-US" sz="4400" dirty="0" smtClean="0">
                <a:cs typeface="B Zar" panose="00000400000000000000" pitchFamily="2" charset="-78"/>
              </a:rPr>
              <a:t>Moving Average Method      </a:t>
            </a:r>
            <a:endParaRPr lang="en-US" sz="4400" dirty="0">
              <a:cs typeface="B Zar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792" y="1918952"/>
            <a:ext cx="10800008" cy="4481847"/>
          </a:xfrm>
        </p:spPr>
        <p:txBody>
          <a:bodyPr>
            <a:noAutofit/>
          </a:bodyPr>
          <a:lstStyle/>
          <a:p>
            <a:pPr marL="342900" marR="0" lvl="0" indent="-34290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Times New Roman" panose="02020603050405020304" pitchFamily="18" charset="0"/>
              <a:buChar char="-"/>
            </a:pPr>
            <a:r>
              <a:rPr lang="fa-IR" sz="3600" dirty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در این مدل داده های قدیمی حذف می شود و داده های جدید اضافه می شود.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B Zar" panose="00000400000000000000" pitchFamily="2" charset="-78"/>
            </a:endParaRPr>
          </a:p>
          <a:p>
            <a:pPr marL="342900" marR="0" lvl="0" indent="-34290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Times New Roman" panose="02020603050405020304" pitchFamily="18" charset="0"/>
              <a:buChar char="-"/>
            </a:pPr>
            <a:r>
              <a:rPr lang="fa-IR" sz="3600" dirty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هر چه 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n</a:t>
            </a:r>
            <a:r>
              <a:rPr lang="fa-IR" sz="3600" dirty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کوچکتر </a:t>
            </a:r>
            <a:r>
              <a:rPr lang="fa-IR" sz="3600" dirty="0" smtClean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باشد بطورغیر </a:t>
            </a:r>
            <a:r>
              <a:rPr lang="fa-IR" sz="3600" dirty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مستقیم وزن بیشتری به داده های پریودهای جدید داده می شود و هر چه 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n</a:t>
            </a:r>
            <a:r>
              <a:rPr lang="fa-IR" sz="3600" dirty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بزرگتر باشد بطور غیرمستقیم وزن کمتری اختصاص داده می شود.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B Zar" panose="00000400000000000000" pitchFamily="2" charset="-78"/>
            </a:endParaRPr>
          </a:p>
          <a:p>
            <a:pPr marL="342900" marR="0" lvl="0" indent="-34290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Times New Roman" panose="02020603050405020304" pitchFamily="18" charset="0"/>
              <a:buChar char="-"/>
            </a:pPr>
            <a:r>
              <a:rPr lang="fa-IR" sz="3600" dirty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اندازه 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n</a:t>
            </a:r>
            <a:r>
              <a:rPr lang="fa-IR" sz="3600" dirty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بزرگتر مطلوبست وقتی که تغییرات تقاضا (بالا رفتن و پایین رفتن) زیاد نیست</a:t>
            </a:r>
            <a:r>
              <a:rPr lang="fa-IR" sz="3600" dirty="0" smtClean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.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B Zar" panose="00000400000000000000" pitchFamily="2" charset="-7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85642" y="144700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73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sz="4400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25000"/>
                        <a:lumOff val="75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4800000" scaled="0"/>
                  <a:tileRect/>
                </a:gradFill>
                <a:cs typeface="B Zar" panose="00000400000000000000" pitchFamily="2" charset="-78"/>
              </a:rPr>
              <a:t>3-مدل معدل </a:t>
            </a:r>
            <a:r>
              <a:rPr lang="fa-IR" sz="4400" dirty="0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25000"/>
                        <a:lumOff val="75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4800000" scaled="0"/>
                  <a:tileRect/>
                </a:gradFill>
                <a:cs typeface="B Zar" panose="00000400000000000000" pitchFamily="2" charset="-78"/>
              </a:rPr>
              <a:t>متحرک</a:t>
            </a:r>
            <a:r>
              <a:rPr lang="en-US" sz="4400" dirty="0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25000"/>
                        <a:lumOff val="75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4800000" scaled="0"/>
                  <a:tileRect/>
                </a:gradFill>
                <a:cs typeface="B Zar" panose="00000400000000000000" pitchFamily="2" charset="-78"/>
              </a:rPr>
              <a:t>    Moving </a:t>
            </a:r>
            <a:r>
              <a:rPr lang="en-US" sz="4400" dirty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25000"/>
                        <a:lumOff val="75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4800000" scaled="0"/>
                  <a:tileRect/>
                </a:gradFill>
                <a:cs typeface="B Zar" panose="00000400000000000000" pitchFamily="2" charset="-78"/>
              </a:rPr>
              <a:t>Average </a:t>
            </a:r>
            <a:r>
              <a:rPr lang="en-US" sz="4400" dirty="0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25000"/>
                        <a:lumOff val="75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4800000" scaled="0"/>
                  <a:tileRect/>
                </a:gradFill>
                <a:cs typeface="B Zar" panose="00000400000000000000" pitchFamily="2" charset="-78"/>
              </a:rPr>
              <a:t>Method  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690688"/>
            <a:ext cx="10233800" cy="2175669"/>
          </a:xfrm>
        </p:spPr>
        <p:txBody>
          <a:bodyPr>
            <a:normAutofit fontScale="92500" lnSpcReduction="10000"/>
          </a:bodyPr>
          <a:lstStyle/>
          <a:p>
            <a:pPr marL="342900" lvl="0" indent="-34290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Times New Roman" panose="02020603050405020304" pitchFamily="18" charset="0"/>
              <a:buChar char="-"/>
            </a:pPr>
            <a:r>
              <a:rPr lang="fa-IR" sz="3200" dirty="0">
                <a:gradFill>
                  <a:gsLst>
                    <a:gs pos="34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25000"/>
                        <a:lumOff val="75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اندازه </a:t>
            </a:r>
            <a:r>
              <a:rPr lang="en-US" sz="3200" dirty="0">
                <a:gradFill>
                  <a:gsLst>
                    <a:gs pos="34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25000"/>
                        <a:lumOff val="75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n</a:t>
            </a:r>
            <a:r>
              <a:rPr lang="fa-IR" sz="3200" dirty="0">
                <a:gradFill>
                  <a:gsLst>
                    <a:gs pos="34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25000"/>
                        <a:lumOff val="75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کوچکتر مطلوبست وقتی که تغییرات و جهش های ناگهانی در سطح داده ها اتفاق می افتد.</a:t>
            </a:r>
            <a:endParaRPr lang="en-US" sz="3200" dirty="0">
              <a:gradFill>
                <a:gsLst>
                  <a:gs pos="34000">
                    <a:prstClr val="white">
                      <a:lumMod val="93000"/>
                    </a:prstClr>
                  </a:gs>
                  <a:gs pos="0">
                    <a:prstClr val="black">
                      <a:lumMod val="25000"/>
                      <a:lumOff val="75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4800000" scaled="0"/>
              </a:gradFill>
              <a:latin typeface="Calibri" panose="020F0502020204030204" pitchFamily="34" charset="0"/>
              <a:ea typeface="Calibri" panose="020F0502020204030204" pitchFamily="34" charset="0"/>
              <a:cs typeface="B Zar" panose="00000400000000000000" pitchFamily="2" charset="-78"/>
            </a:endParaRPr>
          </a:p>
          <a:p>
            <a:pPr marL="342900" lvl="0" indent="-342900" algn="just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Times New Roman" panose="02020603050405020304" pitchFamily="18" charset="0"/>
              <a:buChar char="-"/>
            </a:pPr>
            <a:r>
              <a:rPr lang="fa-IR" sz="3200" dirty="0">
                <a:gradFill>
                  <a:gsLst>
                    <a:gs pos="34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25000"/>
                        <a:lumOff val="75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معدل متحرک برخورد خیلی مناسبی با روند و تغییرات فصلی ندارد ولی در مقایسه با معدل حسابی کل بهتر است.</a:t>
            </a:r>
            <a:endParaRPr lang="en-US" sz="3200" dirty="0">
              <a:gradFill>
                <a:gsLst>
                  <a:gs pos="34000">
                    <a:prstClr val="white">
                      <a:lumMod val="93000"/>
                    </a:prstClr>
                  </a:gs>
                  <a:gs pos="0">
                    <a:prstClr val="black">
                      <a:lumMod val="25000"/>
                      <a:lumOff val="75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4800000" scaled="0"/>
              </a:gradFill>
              <a:latin typeface="Calibri" panose="020F0502020204030204" pitchFamily="34" charset="0"/>
              <a:ea typeface="Calibri" panose="020F0502020204030204" pitchFamily="34" charset="0"/>
              <a:cs typeface="B Zar" panose="00000400000000000000" pitchFamily="2" charset="-78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696194" y="3352314"/>
                <a:ext cx="2843021" cy="10581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acc>
                      <m:r>
                        <a:rPr lang="en-US" sz="3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3200" i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32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320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sz="3200" i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194" y="3352314"/>
                <a:ext cx="2843021" cy="10581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838200" y="4638535"/>
                <a:ext cx="4425635" cy="5347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𝑡</m:t>
                            </m:r>
                          </m:sub>
                        </m:sSub>
                      </m:e>
                    </m:acc>
                    <m:r>
                      <a:rPr lang="en-US" sz="2000" i="1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fa-IR" sz="2800" dirty="0">
                    <a:solidFill>
                      <a:prstClr val="white"/>
                    </a:solidFill>
                    <a:latin typeface="Arial" panose="020B0604020202020204" pitchFamily="34" charset="0"/>
                    <a:ea typeface="Times New Roman" panose="02020603050405020304" pitchFamily="18" charset="0"/>
                    <a:cs typeface="B Zar" panose="00000400000000000000" pitchFamily="2" charset="-78"/>
                  </a:rPr>
                  <a:t>مقدار پيش بینی تقاضا برای دوره</a:t>
                </a:r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638535"/>
                <a:ext cx="4425635" cy="534762"/>
              </a:xfrm>
              <a:prstGeom prst="rect">
                <a:avLst/>
              </a:prstGeom>
              <a:blipFill rotWithShape="0">
                <a:blip r:embed="rId5"/>
                <a:stretch>
                  <a:fillRect l="-690" t="-19318" r="-1517" b="-352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838200" y="5297185"/>
                <a:ext cx="4572598" cy="5533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𝐷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80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fa-IR" sz="2800" dirty="0">
                    <a:latin typeface="Arial" panose="020B0604020202020204" pitchFamily="34" charset="0"/>
                    <a:ea typeface="Times New Roman" panose="02020603050405020304" pitchFamily="18" charset="0"/>
                    <a:cs typeface="B Zar" panose="00000400000000000000" pitchFamily="2" charset="-78"/>
                  </a:rPr>
                  <a:t>مقدار تقاضای واقعی </a:t>
                </a:r>
                <a:r>
                  <a:rPr lang="fa-IR" sz="2800" dirty="0" smtClean="0">
                    <a:latin typeface="Arial" panose="020B0604020202020204" pitchFamily="34" charset="0"/>
                    <a:ea typeface="Times New Roman" panose="02020603050405020304" pitchFamily="18" charset="0"/>
                    <a:cs typeface="B Zar" panose="00000400000000000000" pitchFamily="2" charset="-78"/>
                  </a:rPr>
                  <a:t>دوره  </a:t>
                </a:r>
                <a:endParaRPr lang="en-US" sz="2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B Zar" panose="00000400000000000000" pitchFamily="2" charset="-78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297185"/>
                <a:ext cx="4572598" cy="553357"/>
              </a:xfrm>
              <a:prstGeom prst="rect">
                <a:avLst/>
              </a:prstGeom>
              <a:blipFill rotWithShape="0">
                <a:blip r:embed="rId6"/>
                <a:stretch>
                  <a:fillRect l="-667" t="-2198" r="-1600" b="-34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940864" y="5974430"/>
            <a:ext cx="2358338" cy="6192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n =</a:t>
            </a:r>
            <a:r>
              <a:rPr lang="fa-IR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تعداد دوره </a:t>
            </a:r>
            <a:r>
              <a:rPr lang="fa-IR" sz="3200" dirty="0"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ها</a:t>
            </a:r>
            <a:endParaRPr lang="en-US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B Zar" panose="00000400000000000000" pitchFamily="2" charset="-78"/>
            </a:endParaRP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068062" y="409440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5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118381" y="434975"/>
            <a:ext cx="8229600" cy="1139825"/>
          </a:xfrm>
          <a:prstGeom prst="rect">
            <a:avLst/>
          </a:prstGeom>
        </p:spPr>
        <p:txBody>
          <a:bodyPr lIns="90488" tIns="44450" rIns="90488" bIns="44450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mtClean="0"/>
              <a:t>Moving Average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5987244" y="2289175"/>
            <a:ext cx="3476625" cy="3041650"/>
            <a:chOff x="3355" y="1343"/>
            <a:chExt cx="2190" cy="1916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3720" y="1343"/>
              <a:ext cx="1300" cy="973"/>
              <a:chOff x="3311" y="863"/>
              <a:chExt cx="1300" cy="973"/>
            </a:xfrm>
          </p:grpSpPr>
          <p:sp>
            <p:nvSpPr>
              <p:cNvPr id="8" name="Rectangle 5"/>
              <p:cNvSpPr>
                <a:spLocks noChangeArrowheads="1"/>
              </p:cNvSpPr>
              <p:nvPr/>
            </p:nvSpPr>
            <p:spPr bwMode="auto">
              <a:xfrm>
                <a:off x="3311" y="1420"/>
                <a:ext cx="702" cy="28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>
                  <a:defRPr/>
                </a:pPr>
                <a:r>
                  <a:rPr lang="en-US" sz="2400" b="1" i="1">
                    <a:solidFill>
                      <a:srgbClr val="EEEEE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cs typeface="Arial" charset="0"/>
                  </a:rPr>
                  <a:t>MA</a:t>
                </a:r>
                <a:r>
                  <a:rPr lang="en-US" sz="2400" b="1" i="1" baseline="-25000">
                    <a:solidFill>
                      <a:srgbClr val="EEEEE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pitchFamily="18" charset="0"/>
                    <a:cs typeface="Arial" charset="0"/>
                  </a:rPr>
                  <a:t>n</a:t>
                </a:r>
                <a:r>
                  <a:rPr lang="en-US" sz="2400" b="1">
                    <a:solidFill>
                      <a:srgbClr val="EEEEE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cs typeface="Arial" charset="0"/>
                  </a:rPr>
                  <a:t> = </a:t>
                </a:r>
              </a:p>
            </p:txBody>
          </p:sp>
          <p:grpSp>
            <p:nvGrpSpPr>
              <p:cNvPr id="9" name="Group 6"/>
              <p:cNvGrpSpPr>
                <a:grpSpLocks/>
              </p:cNvGrpSpPr>
              <p:nvPr/>
            </p:nvGrpSpPr>
            <p:grpSpPr bwMode="auto">
              <a:xfrm>
                <a:off x="3971" y="863"/>
                <a:ext cx="640" cy="973"/>
                <a:chOff x="3963" y="891"/>
                <a:chExt cx="640" cy="973"/>
              </a:xfrm>
            </p:grpSpPr>
            <p:grpSp>
              <p:nvGrpSpPr>
                <p:cNvPr id="10" name="Group 7"/>
                <p:cNvGrpSpPr>
                  <a:grpSpLocks/>
                </p:cNvGrpSpPr>
                <p:nvPr/>
              </p:nvGrpSpPr>
              <p:grpSpPr bwMode="auto">
                <a:xfrm>
                  <a:off x="3963" y="891"/>
                  <a:ext cx="640" cy="702"/>
                  <a:chOff x="3963" y="891"/>
                  <a:chExt cx="640" cy="702"/>
                </a:xfrm>
              </p:grpSpPr>
              <p:sp>
                <p:nvSpPr>
                  <p:cNvPr id="13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3963" y="891"/>
                    <a:ext cx="368" cy="702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lIns="90488" tIns="44450" rIns="90488" bIns="44450">
                    <a:spAutoFit/>
                  </a:bodyPr>
                  <a:lstStyle/>
                  <a:p>
                    <a:pPr algn="ctr">
                      <a:lnSpc>
                        <a:spcPct val="210000"/>
                      </a:lnSpc>
                      <a:defRPr/>
                    </a:pPr>
                    <a:r>
                      <a:rPr lang="en-US" sz="1600" b="1" i="1">
                        <a:solidFill>
                          <a:srgbClr val="EEEEEE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n</a:t>
                    </a:r>
                  </a:p>
                  <a:p>
                    <a:pPr algn="ctr">
                      <a:lnSpc>
                        <a:spcPct val="210000"/>
                      </a:lnSpc>
                      <a:defRPr/>
                    </a:pPr>
                    <a:r>
                      <a:rPr lang="en-US" sz="1600" b="1" i="1">
                        <a:solidFill>
                          <a:srgbClr val="EEEEEE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i</a:t>
                    </a:r>
                    <a:r>
                      <a:rPr lang="en-US" sz="1600" b="1" i="1">
                        <a:solidFill>
                          <a:srgbClr val="EEEEEE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rPr>
                      <a:t> </a:t>
                    </a:r>
                    <a:r>
                      <a:rPr lang="en-US" sz="1600" b="1">
                        <a:solidFill>
                          <a:srgbClr val="EEEEEE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rPr>
                      <a:t>= 1</a:t>
                    </a:r>
                  </a:p>
                </p:txBody>
              </p:sp>
              <p:sp>
                <p:nvSpPr>
                  <p:cNvPr id="14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4009" y="1138"/>
                    <a:ext cx="266" cy="363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lIns="90488" tIns="44450" rIns="90488" bIns="44450">
                    <a:spAutoFit/>
                  </a:bodyPr>
                  <a:lstStyle/>
                  <a:p>
                    <a:pPr>
                      <a:defRPr/>
                    </a:pPr>
                    <a:r>
                      <a:rPr lang="en-US" sz="3200" b="1">
                        <a:solidFill>
                          <a:srgbClr val="EEEEEE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Symbol" pitchFamily="18" charset="2"/>
                        <a:cs typeface="Arial" charset="0"/>
                      </a:rPr>
                      <a:t></a:t>
                    </a:r>
                  </a:p>
                </p:txBody>
              </p:sp>
              <p:sp>
                <p:nvSpPr>
                  <p:cNvPr id="1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4231" y="1148"/>
                    <a:ext cx="372" cy="289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lIns="90488" tIns="44450" rIns="90488" bIns="44450">
                    <a:spAutoFit/>
                  </a:bodyPr>
                  <a:lstStyle/>
                  <a:p>
                    <a:pPr>
                      <a:defRPr/>
                    </a:pPr>
                    <a:r>
                      <a:rPr lang="en-US" sz="2400" b="1" i="1" dirty="0" err="1" smtClean="0">
                        <a:solidFill>
                          <a:srgbClr val="EEEEEE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rPr>
                      <a:t>D</a:t>
                    </a:r>
                    <a:r>
                      <a:rPr lang="en-US" sz="2400" b="1" i="1" baseline="-25000" dirty="0" err="1" smtClean="0">
                        <a:solidFill>
                          <a:srgbClr val="EEEEEE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t-i</a:t>
                    </a:r>
                    <a:endParaRPr lang="en-US" sz="2400" b="1" i="1" baseline="-25000" dirty="0">
                      <a:solidFill>
                        <a:srgbClr val="EEEEEE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Arial" charset="0"/>
                      <a:cs typeface="Arial" charset="0"/>
                    </a:endParaRPr>
                  </a:p>
                </p:txBody>
              </p:sp>
            </p:grpSp>
            <p:sp>
              <p:nvSpPr>
                <p:cNvPr id="11" name="Rectangle 11"/>
                <p:cNvSpPr>
                  <a:spLocks noChangeArrowheads="1"/>
                </p:cNvSpPr>
                <p:nvPr/>
              </p:nvSpPr>
              <p:spPr bwMode="auto">
                <a:xfrm>
                  <a:off x="4129" y="1578"/>
                  <a:ext cx="221" cy="286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90488" tIns="44450" rIns="90488" bIns="44450">
                  <a:spAutoFit/>
                </a:bodyPr>
                <a:lstStyle/>
                <a:p>
                  <a:pPr>
                    <a:defRPr/>
                  </a:pPr>
                  <a:r>
                    <a:rPr lang="en-US" sz="2400" b="1" i="1">
                      <a:solidFill>
                        <a:srgbClr val="EEEEEE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n</a:t>
                  </a:r>
                  <a:endParaRPr lang="en-US" sz="2400" b="1" i="1">
                    <a:solidFill>
                      <a:srgbClr val="EEEEE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2" name="Line 12"/>
                <p:cNvSpPr>
                  <a:spLocks noChangeShapeType="1"/>
                </p:cNvSpPr>
                <p:nvPr/>
              </p:nvSpPr>
              <p:spPr bwMode="auto">
                <a:xfrm flipH="1">
                  <a:off x="3999" y="1586"/>
                  <a:ext cx="520" cy="0"/>
                </a:xfrm>
                <a:prstGeom prst="line">
                  <a:avLst/>
                </a:prstGeom>
                <a:noFill/>
                <a:ln w="28575">
                  <a:solidFill>
                    <a:srgbClr val="EEEEEE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6" name="Rectangle 13"/>
            <p:cNvSpPr>
              <a:spLocks noChangeArrowheads="1"/>
            </p:cNvSpPr>
            <p:nvPr/>
          </p:nvSpPr>
          <p:spPr bwMode="auto">
            <a:xfrm>
              <a:off x="3355" y="2286"/>
              <a:ext cx="576" cy="24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0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where</a:t>
              </a:r>
            </a:p>
          </p:txBody>
        </p:sp>
        <p:sp>
          <p:nvSpPr>
            <p:cNvPr id="7" name="Rectangle 14"/>
            <p:cNvSpPr>
              <a:spLocks noChangeArrowheads="1"/>
            </p:cNvSpPr>
            <p:nvPr/>
          </p:nvSpPr>
          <p:spPr bwMode="auto">
            <a:xfrm>
              <a:off x="3388" y="2627"/>
              <a:ext cx="2157" cy="6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marL="663575" indent="-663575">
                <a:tabLst>
                  <a:tab pos="479425" algn="r"/>
                  <a:tab pos="663575" algn="l"/>
                </a:tabLst>
                <a:defRPr/>
              </a:pPr>
              <a:r>
                <a:rPr lang="en-US" sz="2000" b="1" i="1" dirty="0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charset="0"/>
                </a:rPr>
                <a:t>n</a:t>
              </a:r>
              <a:r>
                <a:rPr lang="en-US" sz="2000" b="1" dirty="0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	=	number of periods in the moving average</a:t>
              </a:r>
            </a:p>
            <a:p>
              <a:pPr marL="663575" indent="-663575">
                <a:tabLst>
                  <a:tab pos="479425" algn="r"/>
                  <a:tab pos="663575" algn="l"/>
                </a:tabLst>
                <a:defRPr/>
              </a:pPr>
              <a:r>
                <a:rPr lang="en-US" sz="2000" b="1" i="1" dirty="0" err="1" smtClean="0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D</a:t>
              </a:r>
              <a:r>
                <a:rPr lang="en-US" sz="2000" b="1" i="1" baseline="-25000" dirty="0" err="1" smtClean="0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charset="0"/>
                </a:rPr>
                <a:t>t-i</a:t>
              </a:r>
              <a:r>
                <a:rPr lang="en-US" sz="2000" b="1" i="1" baseline="-25000" dirty="0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	</a:t>
              </a:r>
              <a:r>
                <a:rPr lang="en-US" sz="2000" b="1" dirty="0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=	demand in period </a:t>
              </a:r>
              <a:r>
                <a:rPr lang="en-US" sz="2000" b="1" i="1" dirty="0" smtClean="0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charset="0"/>
                </a:rPr>
                <a:t>t-</a:t>
              </a:r>
              <a:r>
                <a:rPr lang="en-US" sz="2000" b="1" i="1" dirty="0" err="1" smtClean="0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charset="0"/>
                </a:rPr>
                <a:t>i</a:t>
              </a:r>
              <a:endParaRPr lang="en-US" sz="2000" b="1" i="1" dirty="0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</p:grp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940581" y="1879600"/>
            <a:ext cx="203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1161244" y="2157412"/>
            <a:ext cx="4616450" cy="369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81000" indent="-381000" eaLnBrk="1" hangingPunct="1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sz="3200" b="1" i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Average several periods of data</a:t>
            </a:r>
          </a:p>
          <a:p>
            <a:pPr marL="381000" indent="-381000" eaLnBrk="1" hangingPunct="1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sz="3200" b="1" i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Dampen, smooth out changes</a:t>
            </a:r>
          </a:p>
          <a:p>
            <a:pPr marL="381000" indent="-381000" eaLnBrk="1" hangingPunct="1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sz="3200" b="1" i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Use when demand is stable with no trend or seasonal pattern</a:t>
            </a: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63870" y="159820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47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390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2209800" y="609600"/>
            <a:ext cx="7772400" cy="901700"/>
          </a:xfrm>
          <a:prstGeom prst="rect">
            <a:avLst/>
          </a:prstGeom>
          <a:solidFill>
            <a:srgbClr val="2FFF74"/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4400" ker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Moving Average Example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2377281" y="1873071"/>
            <a:ext cx="7437438" cy="2814638"/>
            <a:chOff x="2371725" y="1885950"/>
            <a:chExt cx="7437438" cy="2814638"/>
          </a:xfrm>
        </p:grpSpPr>
        <p:sp>
          <p:nvSpPr>
            <p:cNvPr id="8" name="Rectangle 23"/>
            <p:cNvSpPr>
              <a:spLocks noChangeArrowheads="1"/>
            </p:cNvSpPr>
            <p:nvPr/>
          </p:nvSpPr>
          <p:spPr bwMode="auto">
            <a:xfrm>
              <a:off x="2371725" y="2668588"/>
              <a:ext cx="7437438" cy="203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tabLst>
                  <a:tab pos="2768600" algn="r"/>
                  <a:tab pos="4000500" algn="l"/>
                </a:tabLst>
                <a:defRPr/>
              </a:pPr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		</a:t>
              </a:r>
            </a:p>
            <a:p>
              <a:pPr>
                <a:tabLst>
                  <a:tab pos="2768600" algn="r"/>
                  <a:tab pos="4000500" algn="l"/>
                </a:tabLst>
                <a:defRPr/>
              </a:pPr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		</a:t>
              </a:r>
            </a:p>
            <a:p>
              <a:pPr>
                <a:tabLst>
                  <a:tab pos="2768600" algn="r"/>
                  <a:tab pos="4000500" algn="l"/>
                </a:tabLst>
                <a:defRPr/>
              </a:pPr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		</a:t>
              </a:r>
            </a:p>
            <a:p>
              <a:pPr>
                <a:tabLst>
                  <a:tab pos="2768600" algn="r"/>
                  <a:tab pos="4000500" algn="l"/>
                </a:tabLst>
                <a:defRPr/>
              </a:pPr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		</a:t>
              </a:r>
            </a:p>
            <a:p>
              <a:pPr>
                <a:tabLst>
                  <a:tab pos="2768600" algn="r"/>
                  <a:tab pos="4000500" algn="l"/>
                </a:tabLst>
                <a:defRPr/>
              </a:pPr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		(12 + 13 + 16)/3 = 13 </a:t>
              </a:r>
              <a:r>
                <a:rPr lang="en-US" baseline="30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2</a:t>
              </a:r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/</a:t>
              </a:r>
              <a:r>
                <a:rPr lang="en-US" baseline="-25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3</a:t>
              </a: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endParaRPr>
            </a:p>
            <a:p>
              <a:pPr>
                <a:tabLst>
                  <a:tab pos="2768600" algn="r"/>
                  <a:tab pos="4000500" algn="l"/>
                </a:tabLst>
                <a:defRPr/>
              </a:pPr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		(13 + 16 + 19)/3 = 16</a:t>
              </a:r>
            </a:p>
            <a:p>
              <a:pPr>
                <a:tabLst>
                  <a:tab pos="2768600" algn="r"/>
                  <a:tab pos="4000500" algn="l"/>
                </a:tabLst>
                <a:defRPr/>
              </a:pPr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		(16 + 19 + 23)/3 = 19 </a:t>
              </a:r>
              <a:r>
                <a:rPr lang="en-US" baseline="30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1</a:t>
              </a:r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/</a:t>
              </a:r>
              <a:r>
                <a:rPr lang="en-US" baseline="-25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3</a:t>
              </a: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2371725" y="1885950"/>
              <a:ext cx="7437438" cy="2814638"/>
              <a:chOff x="2371725" y="1885950"/>
              <a:chExt cx="7437438" cy="2814638"/>
            </a:xfrm>
          </p:grpSpPr>
          <p:grpSp>
            <p:nvGrpSpPr>
              <p:cNvPr id="3" name="Group 26"/>
              <p:cNvGrpSpPr>
                <a:grpSpLocks/>
              </p:cNvGrpSpPr>
              <p:nvPr/>
            </p:nvGrpSpPr>
            <p:grpSpPr bwMode="auto">
              <a:xfrm>
                <a:off x="2371725" y="1885950"/>
                <a:ext cx="7437438" cy="2814638"/>
                <a:chOff x="534" y="1188"/>
                <a:chExt cx="4685" cy="1773"/>
              </a:xfrm>
            </p:grpSpPr>
            <p:sp>
              <p:nvSpPr>
                <p:cNvPr id="4" name="Rectangle 6"/>
                <p:cNvSpPr>
                  <a:spLocks noChangeArrowheads="1"/>
                </p:cNvSpPr>
                <p:nvPr/>
              </p:nvSpPr>
              <p:spPr bwMode="auto">
                <a:xfrm>
                  <a:off x="534" y="1681"/>
                  <a:ext cx="4685" cy="128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tabLst>
                      <a:tab pos="2768600" algn="r"/>
                      <a:tab pos="4000500" algn="l"/>
                    </a:tabLst>
                    <a:defRPr/>
                  </a:pPr>
                  <a:r>
                    <a: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Arial" charset="0"/>
                    </a:rPr>
                    <a:t>January	10	</a:t>
                  </a:r>
                </a:p>
                <a:p>
                  <a:pPr>
                    <a:tabLst>
                      <a:tab pos="2768600" algn="r"/>
                      <a:tab pos="4000500" algn="l"/>
                    </a:tabLst>
                    <a:defRPr/>
                  </a:pPr>
                  <a:r>
                    <a: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Arial" charset="0"/>
                    </a:rPr>
                    <a:t>February	12	</a:t>
                  </a:r>
                </a:p>
                <a:p>
                  <a:pPr>
                    <a:tabLst>
                      <a:tab pos="2768600" algn="r"/>
                      <a:tab pos="4000500" algn="l"/>
                    </a:tabLst>
                    <a:defRPr/>
                  </a:pPr>
                  <a:r>
                    <a: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Arial" charset="0"/>
                    </a:rPr>
                    <a:t>March	13	</a:t>
                  </a:r>
                </a:p>
                <a:p>
                  <a:pPr>
                    <a:tabLst>
                      <a:tab pos="2768600" algn="r"/>
                      <a:tab pos="4000500" algn="l"/>
                    </a:tabLst>
                    <a:defRPr/>
                  </a:pPr>
                  <a:r>
                    <a: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Arial" charset="0"/>
                    </a:rPr>
                    <a:t>April	16	</a:t>
                  </a:r>
                </a:p>
                <a:p>
                  <a:pPr>
                    <a:tabLst>
                      <a:tab pos="2768600" algn="r"/>
                      <a:tab pos="4000500" algn="l"/>
                    </a:tabLst>
                    <a:defRPr/>
                  </a:pPr>
                  <a:r>
                    <a: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Arial" charset="0"/>
                    </a:rPr>
                    <a:t>May	19	</a:t>
                  </a:r>
                </a:p>
                <a:p>
                  <a:pPr>
                    <a:tabLst>
                      <a:tab pos="2768600" algn="r"/>
                      <a:tab pos="4000500" algn="l"/>
                    </a:tabLst>
                    <a:defRPr/>
                  </a:pPr>
                  <a:r>
                    <a: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Arial" charset="0"/>
                    </a:rPr>
                    <a:t>June	23	</a:t>
                  </a:r>
                </a:p>
                <a:p>
                  <a:pPr>
                    <a:tabLst>
                      <a:tab pos="2768600" algn="r"/>
                      <a:tab pos="4000500" algn="l"/>
                    </a:tabLst>
                    <a:defRPr/>
                  </a:pPr>
                  <a:r>
                    <a: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Arial" charset="0"/>
                    </a:rPr>
                    <a:t>July	26	</a:t>
                  </a:r>
                  <a:endParaRPr lang="en-US" baseline="-25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charset="0"/>
                  </a:endParaRPr>
                </a:p>
              </p:txBody>
            </p:sp>
            <p:sp>
              <p:nvSpPr>
                <p:cNvPr id="5" name="Rectangle 5"/>
                <p:cNvSpPr>
                  <a:spLocks noChangeArrowheads="1"/>
                </p:cNvSpPr>
                <p:nvPr/>
              </p:nvSpPr>
              <p:spPr bwMode="auto">
                <a:xfrm>
                  <a:off x="558" y="1188"/>
                  <a:ext cx="4210" cy="35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>
                    <a:lnSpc>
                      <a:spcPct val="85000"/>
                    </a:lnSpc>
                    <a:tabLst>
                      <a:tab pos="571500" algn="ctr"/>
                      <a:tab pos="2578100" algn="ctr"/>
                      <a:tab pos="5524500" algn="ctr"/>
                    </a:tabLst>
                    <a:defRPr/>
                  </a:pPr>
                  <a:r>
                    <a:rPr 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Arial" charset="0"/>
                    </a:rPr>
                    <a:t>		Actual	3-Month</a:t>
                  </a:r>
                </a:p>
                <a:p>
                  <a:pPr>
                    <a:lnSpc>
                      <a:spcPct val="85000"/>
                    </a:lnSpc>
                    <a:tabLst>
                      <a:tab pos="571500" algn="ctr"/>
                      <a:tab pos="2578100" algn="ctr"/>
                      <a:tab pos="5524500" algn="ctr"/>
                    </a:tabLst>
                    <a:defRPr/>
                  </a:pPr>
                  <a:r>
                    <a:rPr 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Arial" charset="0"/>
                    </a:rPr>
                    <a:t>	Month	Shed Sales	Moving Average</a:t>
                  </a:r>
                </a:p>
              </p:txBody>
            </p:sp>
            <p:sp>
              <p:nvSpPr>
                <p:cNvPr id="6" name="Line 7"/>
                <p:cNvSpPr>
                  <a:spLocks noChangeShapeType="1"/>
                </p:cNvSpPr>
                <p:nvPr/>
              </p:nvSpPr>
              <p:spPr bwMode="auto">
                <a:xfrm>
                  <a:off x="544" y="1672"/>
                  <a:ext cx="4664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charset="0"/>
                  </a:endParaRPr>
                </a:p>
              </p:txBody>
            </p:sp>
            <p:sp>
              <p:nvSpPr>
                <p:cNvPr id="7" name="Line 17"/>
                <p:cNvSpPr>
                  <a:spLocks noChangeShapeType="1"/>
                </p:cNvSpPr>
                <p:nvPr/>
              </p:nvSpPr>
              <p:spPr bwMode="auto">
                <a:xfrm>
                  <a:off x="544" y="1672"/>
                  <a:ext cx="4664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charset="0"/>
                  </a:endParaRPr>
                </a:p>
              </p:txBody>
            </p:sp>
          </p:grpSp>
          <p:grpSp>
            <p:nvGrpSpPr>
              <p:cNvPr id="10" name="Group 27"/>
              <p:cNvGrpSpPr>
                <a:grpSpLocks/>
              </p:cNvGrpSpPr>
              <p:nvPr/>
            </p:nvGrpSpPr>
            <p:grpSpPr bwMode="auto">
              <a:xfrm>
                <a:off x="2371725" y="2668588"/>
                <a:ext cx="7437438" cy="1200150"/>
                <a:chOff x="534" y="1681"/>
                <a:chExt cx="4685" cy="756"/>
              </a:xfrm>
            </p:grpSpPr>
            <p:sp>
              <p:nvSpPr>
                <p:cNvPr id="11" name="Rectangle 24"/>
                <p:cNvSpPr>
                  <a:spLocks noChangeArrowheads="1"/>
                </p:cNvSpPr>
                <p:nvPr/>
              </p:nvSpPr>
              <p:spPr bwMode="auto">
                <a:xfrm>
                  <a:off x="534" y="1681"/>
                  <a:ext cx="4685" cy="75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tabLst>
                      <a:tab pos="2768600" algn="r"/>
                      <a:tab pos="4000500" algn="l"/>
                    </a:tabLst>
                    <a:defRPr/>
                  </a:pPr>
                  <a:r>
                    <a: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Arial" charset="0"/>
                    </a:rPr>
                    <a:t>	</a:t>
                  </a:r>
                  <a:r>
                    <a:rPr lang="en-US" dirty="0">
                      <a:solidFill>
                        <a:schemeClr val="hlink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Arial" charset="0"/>
                    </a:rPr>
                    <a:t>10</a:t>
                  </a:r>
                  <a:r>
                    <a: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Arial" charset="0"/>
                    </a:rPr>
                    <a:t>	</a:t>
                  </a:r>
                </a:p>
                <a:p>
                  <a:pPr>
                    <a:tabLst>
                      <a:tab pos="2768600" algn="r"/>
                      <a:tab pos="4000500" algn="l"/>
                    </a:tabLst>
                    <a:defRPr/>
                  </a:pPr>
                  <a:r>
                    <a: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Arial" charset="0"/>
                    </a:rPr>
                    <a:t>	</a:t>
                  </a:r>
                  <a:r>
                    <a:rPr lang="en-US" dirty="0">
                      <a:solidFill>
                        <a:schemeClr val="hlink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Arial" charset="0"/>
                    </a:rPr>
                    <a:t>12</a:t>
                  </a:r>
                  <a:r>
                    <a: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Arial" charset="0"/>
                    </a:rPr>
                    <a:t>	</a:t>
                  </a:r>
                </a:p>
                <a:p>
                  <a:pPr>
                    <a:tabLst>
                      <a:tab pos="2768600" algn="r"/>
                      <a:tab pos="4000500" algn="l"/>
                    </a:tabLst>
                    <a:defRPr/>
                  </a:pPr>
                  <a:r>
                    <a: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Arial" charset="0"/>
                    </a:rPr>
                    <a:t>	</a:t>
                  </a:r>
                  <a:r>
                    <a:rPr lang="en-US" dirty="0">
                      <a:solidFill>
                        <a:schemeClr val="hlink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Arial" charset="0"/>
                    </a:rPr>
                    <a:t>13</a:t>
                  </a:r>
                  <a:r>
                    <a: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Arial" charset="0"/>
                    </a:rPr>
                    <a:t>	</a:t>
                  </a:r>
                </a:p>
                <a:p>
                  <a:pPr>
                    <a:tabLst>
                      <a:tab pos="2768600" algn="r"/>
                      <a:tab pos="4000500" algn="l"/>
                    </a:tabLst>
                    <a:defRPr/>
                  </a:pPr>
                  <a:r>
                    <a: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Arial" charset="0"/>
                    </a:rPr>
                    <a:t>		(</a:t>
                  </a:r>
                  <a:r>
                    <a:rPr lang="en-US" dirty="0">
                      <a:solidFill>
                        <a:schemeClr val="hlink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Arial" charset="0"/>
                    </a:rPr>
                    <a:t>10</a:t>
                  </a:r>
                  <a:r>
                    <a: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Arial" charset="0"/>
                    </a:rPr>
                    <a:t> + </a:t>
                  </a:r>
                  <a:r>
                    <a:rPr lang="en-US" dirty="0">
                      <a:solidFill>
                        <a:schemeClr val="hlink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Arial" charset="0"/>
                    </a:rPr>
                    <a:t>12</a:t>
                  </a:r>
                  <a:r>
                    <a: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Arial" charset="0"/>
                    </a:rPr>
                    <a:t> + </a:t>
                  </a:r>
                  <a:r>
                    <a:rPr lang="en-US" dirty="0">
                      <a:solidFill>
                        <a:schemeClr val="hlink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Arial" charset="0"/>
                    </a:rPr>
                    <a:t>13</a:t>
                  </a:r>
                  <a:r>
                    <a: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Arial" charset="0"/>
                    </a:rPr>
                    <a:t>)/3 = 11 </a:t>
                  </a:r>
                  <a:r>
                    <a:rPr lang="en-US" baseline="300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Arial" charset="0"/>
                    </a:rPr>
                    <a:t>2</a:t>
                  </a:r>
                  <a:r>
                    <a:rPr lang="en-US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Arial" charset="0"/>
                    </a:rPr>
                    <a:t>/</a:t>
                  </a:r>
                  <a:r>
                    <a:rPr lang="en-US" baseline="-250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Arial" charset="0"/>
                    </a:rPr>
                    <a:t>3</a:t>
                  </a:r>
                </a:p>
              </p:txBody>
            </p:sp>
            <p:grpSp>
              <p:nvGrpSpPr>
                <p:cNvPr id="19464" name="Group 25"/>
                <p:cNvGrpSpPr>
                  <a:grpSpLocks/>
                </p:cNvGrpSpPr>
                <p:nvPr/>
              </p:nvGrpSpPr>
              <p:grpSpPr bwMode="auto">
                <a:xfrm>
                  <a:off x="2376" y="1816"/>
                  <a:ext cx="1674" cy="479"/>
                  <a:chOff x="2376" y="1816"/>
                  <a:chExt cx="1674" cy="479"/>
                </a:xfrm>
              </p:grpSpPr>
              <p:sp>
                <p:nvSpPr>
                  <p:cNvPr id="13" name="Freeform 9"/>
                  <p:cNvSpPr>
                    <a:spLocks/>
                  </p:cNvSpPr>
                  <p:nvPr/>
                </p:nvSpPr>
                <p:spPr bwMode="auto">
                  <a:xfrm>
                    <a:off x="2376" y="1816"/>
                    <a:ext cx="864" cy="434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360" y="0"/>
                      </a:cxn>
                      <a:cxn ang="0">
                        <a:pos x="880" y="584"/>
                      </a:cxn>
                    </a:cxnLst>
                    <a:rect l="0" t="0" r="r" b="b"/>
                    <a:pathLst>
                      <a:path w="880" h="584">
                        <a:moveTo>
                          <a:pt x="0" y="0"/>
                        </a:moveTo>
                        <a:lnTo>
                          <a:pt x="360" y="0"/>
                        </a:lnTo>
                        <a:lnTo>
                          <a:pt x="880" y="584"/>
                        </a:lnTo>
                      </a:path>
                    </a:pathLst>
                  </a:custGeom>
                  <a:noFill/>
                  <a:ln w="57150" cmpd="sng">
                    <a:solidFill>
                      <a:srgbClr val="FF0000"/>
                    </a:solidFill>
                    <a:round/>
                    <a:headEnd type="none" w="med" len="med"/>
                    <a:tailEnd type="triangle" w="med" len="med"/>
                  </a:ln>
                  <a:effectLst/>
                </p:spPr>
                <p:txBody>
                  <a:bodyPr wrap="none" anchor="ctr"/>
                  <a:lstStyle/>
                  <a:p>
                    <a:pPr eaLnBrk="1" hangingPunct="1">
                      <a:defRPr/>
                    </a:pPr>
                    <a:endParaRPr 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Arial" charset="0"/>
                    </a:endParaRPr>
                  </a:p>
                </p:txBody>
              </p:sp>
              <p:sp>
                <p:nvSpPr>
                  <p:cNvPr id="14" name="Freeform 10"/>
                  <p:cNvSpPr>
                    <a:spLocks/>
                  </p:cNvSpPr>
                  <p:nvPr/>
                </p:nvSpPr>
                <p:spPr bwMode="auto">
                  <a:xfrm>
                    <a:off x="2430" y="1980"/>
                    <a:ext cx="1170" cy="27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941" y="0"/>
                      </a:cxn>
                      <a:cxn ang="0">
                        <a:pos x="1258" y="355"/>
                      </a:cxn>
                    </a:cxnLst>
                    <a:rect l="0" t="0" r="r" b="b"/>
                    <a:pathLst>
                      <a:path w="1258" h="355">
                        <a:moveTo>
                          <a:pt x="0" y="0"/>
                        </a:moveTo>
                        <a:lnTo>
                          <a:pt x="941" y="0"/>
                        </a:lnTo>
                        <a:lnTo>
                          <a:pt x="1258" y="355"/>
                        </a:lnTo>
                      </a:path>
                    </a:pathLst>
                  </a:custGeom>
                  <a:noFill/>
                  <a:ln w="57150" cmpd="sng">
                    <a:solidFill>
                      <a:srgbClr val="00B050"/>
                    </a:solidFill>
                    <a:round/>
                    <a:headEnd type="none" w="med" len="med"/>
                    <a:tailEnd type="triangle" w="med" len="med"/>
                  </a:ln>
                  <a:effectLst/>
                </p:spPr>
                <p:txBody>
                  <a:bodyPr wrap="none" anchor="ctr"/>
                  <a:lstStyle/>
                  <a:p>
                    <a:pPr eaLnBrk="1" hangingPunct="1">
                      <a:defRPr/>
                    </a:pPr>
                    <a:endParaRPr 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Arial" charset="0"/>
                    </a:endParaRPr>
                  </a:p>
                </p:txBody>
              </p:sp>
              <p:sp>
                <p:nvSpPr>
                  <p:cNvPr id="15" name="Freeform 11"/>
                  <p:cNvSpPr>
                    <a:spLocks/>
                  </p:cNvSpPr>
                  <p:nvPr/>
                </p:nvSpPr>
                <p:spPr bwMode="auto">
                  <a:xfrm>
                    <a:off x="2385" y="2115"/>
                    <a:ext cx="1665" cy="18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573" y="8"/>
                      </a:cxn>
                      <a:cxn ang="0">
                        <a:pos x="1717" y="168"/>
                      </a:cxn>
                    </a:cxnLst>
                    <a:rect l="0" t="0" r="r" b="b"/>
                    <a:pathLst>
                      <a:path w="1717" h="168">
                        <a:moveTo>
                          <a:pt x="0" y="0"/>
                        </a:moveTo>
                        <a:lnTo>
                          <a:pt x="1573" y="8"/>
                        </a:lnTo>
                        <a:lnTo>
                          <a:pt x="1717" y="168"/>
                        </a:lnTo>
                      </a:path>
                    </a:pathLst>
                  </a:custGeom>
                  <a:noFill/>
                  <a:ln w="57150" cmpd="sng">
                    <a:solidFill>
                      <a:srgbClr val="FFFF00"/>
                    </a:solidFill>
                    <a:round/>
                    <a:headEnd type="none" w="med" len="med"/>
                    <a:tailEnd type="triangle" w="med" len="med"/>
                  </a:ln>
                  <a:effectLst/>
                </p:spPr>
                <p:txBody>
                  <a:bodyPr wrap="none" anchor="ctr"/>
                  <a:lstStyle/>
                  <a:p>
                    <a:pPr eaLnBrk="1" hangingPunct="1">
                      <a:defRPr/>
                    </a:pPr>
                    <a:endParaRPr lang="en-US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cs typeface="Arial" charset="0"/>
                    </a:endParaRPr>
                  </a:p>
                </p:txBody>
              </p:sp>
            </p:grpSp>
          </p:grpSp>
        </p:grpSp>
      </p:grp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23525" y="215405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346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5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1"/>
          <p:cNvSpPr txBox="1">
            <a:spLocks noChangeArrowheads="1"/>
          </p:cNvSpPr>
          <p:nvPr/>
        </p:nvSpPr>
        <p:spPr>
          <a:xfrm>
            <a:off x="2209800" y="609600"/>
            <a:ext cx="7772400" cy="9271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Graph of Moving Average</a:t>
            </a:r>
          </a:p>
        </p:txBody>
      </p:sp>
      <p:grpSp>
        <p:nvGrpSpPr>
          <p:cNvPr id="4" name="Group 46"/>
          <p:cNvGrpSpPr>
            <a:grpSpLocks/>
          </p:cNvGrpSpPr>
          <p:nvPr/>
        </p:nvGrpSpPr>
        <p:grpSpPr bwMode="auto">
          <a:xfrm>
            <a:off x="2344739" y="2263775"/>
            <a:ext cx="6583363" cy="3995738"/>
            <a:chOff x="637" y="1426"/>
            <a:chExt cx="4147" cy="2517"/>
          </a:xfrm>
        </p:grpSpPr>
        <p:sp>
          <p:nvSpPr>
            <p:cNvPr id="5" name="Rectangle 43"/>
            <p:cNvSpPr>
              <a:spLocks noChangeArrowheads="1"/>
            </p:cNvSpPr>
            <p:nvPr/>
          </p:nvSpPr>
          <p:spPr bwMode="auto">
            <a:xfrm>
              <a:off x="1070" y="3453"/>
              <a:ext cx="3704" cy="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25000"/>
                </a:lnSpc>
                <a:tabLst>
                  <a:tab pos="381000" algn="ctr"/>
                  <a:tab pos="863600" algn="ctr"/>
                  <a:tab pos="1333500" algn="ctr"/>
                  <a:tab pos="1816100" algn="ctr"/>
                  <a:tab pos="2286000" algn="ctr"/>
                  <a:tab pos="2768600" algn="ctr"/>
                  <a:tab pos="3238500" algn="ctr"/>
                  <a:tab pos="3721100" algn="ctr"/>
                  <a:tab pos="4191000" algn="ctr"/>
                  <a:tab pos="4673600" algn="ctr"/>
                  <a:tab pos="5143500" algn="ctr"/>
                  <a:tab pos="5613400" algn="ctr"/>
                </a:tabLst>
                <a:defRPr/>
              </a:pPr>
              <a:r>
                <a:rPr lang="en-US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	</a:t>
              </a:r>
              <a:r>
                <a:rPr lang="en-US">
                  <a:cs typeface="Arial" charset="0"/>
                </a:rPr>
                <a:t>|	|	|	|	|	|	|	|	|	|	|	|</a:t>
              </a:r>
            </a:p>
            <a:p>
              <a:pPr>
                <a:lnSpc>
                  <a:spcPct val="125000"/>
                </a:lnSpc>
                <a:tabLst>
                  <a:tab pos="381000" algn="ctr"/>
                  <a:tab pos="863600" algn="ctr"/>
                  <a:tab pos="1333500" algn="ctr"/>
                  <a:tab pos="1816100" algn="ctr"/>
                  <a:tab pos="2286000" algn="ctr"/>
                  <a:tab pos="2768600" algn="ctr"/>
                  <a:tab pos="3238500" algn="ctr"/>
                  <a:tab pos="3721100" algn="ctr"/>
                  <a:tab pos="4191000" algn="ctr"/>
                  <a:tab pos="4673600" algn="ctr"/>
                  <a:tab pos="5143500" algn="ctr"/>
                  <a:tab pos="5613400" algn="ctr"/>
                </a:tabLst>
                <a:defRPr/>
              </a:pPr>
              <a:r>
                <a:rPr lang="en-US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	J	F	M	A	M	J	J	A	S	O	N	D</a:t>
              </a:r>
            </a:p>
          </p:txBody>
        </p:sp>
        <p:sp>
          <p:nvSpPr>
            <p:cNvPr id="20494" name="Freeform 42"/>
            <p:cNvSpPr>
              <a:spLocks/>
            </p:cNvSpPr>
            <p:nvPr/>
          </p:nvSpPr>
          <p:spPr bwMode="auto">
            <a:xfrm>
              <a:off x="1192" y="1456"/>
              <a:ext cx="3592" cy="2224"/>
            </a:xfrm>
            <a:custGeom>
              <a:avLst/>
              <a:gdLst>
                <a:gd name="T0" fmla="*/ 0 w 3592"/>
                <a:gd name="T1" fmla="*/ 0 h 2224"/>
                <a:gd name="T2" fmla="*/ 0 w 3592"/>
                <a:gd name="T3" fmla="*/ 2224 h 2224"/>
                <a:gd name="T4" fmla="*/ 3592 w 3592"/>
                <a:gd name="T5" fmla="*/ 2224 h 2224"/>
                <a:gd name="T6" fmla="*/ 0 60000 65536"/>
                <a:gd name="T7" fmla="*/ 0 60000 65536"/>
                <a:gd name="T8" fmla="*/ 0 60000 65536"/>
                <a:gd name="T9" fmla="*/ 0 w 3592"/>
                <a:gd name="T10" fmla="*/ 0 h 2224"/>
                <a:gd name="T11" fmla="*/ 3592 w 3592"/>
                <a:gd name="T12" fmla="*/ 2224 h 22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92" h="2224">
                  <a:moveTo>
                    <a:pt x="0" y="0"/>
                  </a:moveTo>
                  <a:lnTo>
                    <a:pt x="0" y="2224"/>
                  </a:lnTo>
                  <a:lnTo>
                    <a:pt x="3592" y="2224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Rectangle 44"/>
            <p:cNvSpPr>
              <a:spLocks noChangeArrowheads="1"/>
            </p:cNvSpPr>
            <p:nvPr/>
          </p:nvSpPr>
          <p:spPr bwMode="auto">
            <a:xfrm rot="16200000">
              <a:off x="371" y="2387"/>
              <a:ext cx="766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Shed Sales</a:t>
              </a:r>
            </a:p>
          </p:txBody>
        </p:sp>
        <p:sp>
          <p:nvSpPr>
            <p:cNvPr id="8" name="Rectangle 45"/>
            <p:cNvSpPr>
              <a:spLocks noChangeArrowheads="1"/>
            </p:cNvSpPr>
            <p:nvPr/>
          </p:nvSpPr>
          <p:spPr bwMode="auto">
            <a:xfrm>
              <a:off x="925" y="1426"/>
              <a:ext cx="397" cy="2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eaLnBrk="1" hangingPunct="1">
                <a:lnSpc>
                  <a:spcPct val="110000"/>
                </a:lnSpc>
                <a:defRPr/>
              </a:pPr>
              <a:r>
                <a:rPr lang="en-US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30  </a:t>
              </a:r>
              <a:r>
                <a:rPr lang="en-US">
                  <a:cs typeface="Arial" charset="0"/>
                </a:rPr>
                <a:t>–</a:t>
              </a:r>
              <a:endParaRPr lang="en-US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  <a:p>
              <a:pPr algn="r" eaLnBrk="1" hangingPunct="1">
                <a:lnSpc>
                  <a:spcPct val="110000"/>
                </a:lnSpc>
                <a:defRPr/>
              </a:pPr>
              <a:r>
                <a:rPr lang="en-US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28  </a:t>
              </a:r>
              <a:r>
                <a:rPr lang="en-US">
                  <a:cs typeface="Arial" charset="0"/>
                </a:rPr>
                <a:t>–</a:t>
              </a:r>
              <a:endParaRPr lang="en-US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  <a:p>
              <a:pPr algn="r" eaLnBrk="1" hangingPunct="1">
                <a:lnSpc>
                  <a:spcPct val="110000"/>
                </a:lnSpc>
                <a:defRPr/>
              </a:pPr>
              <a:r>
                <a:rPr lang="en-US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26  </a:t>
              </a:r>
              <a:r>
                <a:rPr lang="en-US">
                  <a:cs typeface="Arial" charset="0"/>
                </a:rPr>
                <a:t>–</a:t>
              </a:r>
              <a:endParaRPr lang="en-US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  <a:p>
              <a:pPr algn="r" eaLnBrk="1" hangingPunct="1">
                <a:lnSpc>
                  <a:spcPct val="110000"/>
                </a:lnSpc>
                <a:defRPr/>
              </a:pPr>
              <a:r>
                <a:rPr lang="en-US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24  </a:t>
              </a:r>
              <a:r>
                <a:rPr lang="en-US">
                  <a:cs typeface="Arial" charset="0"/>
                </a:rPr>
                <a:t>–</a:t>
              </a:r>
              <a:endParaRPr lang="en-US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  <a:p>
              <a:pPr algn="r" eaLnBrk="1" hangingPunct="1">
                <a:lnSpc>
                  <a:spcPct val="110000"/>
                </a:lnSpc>
                <a:defRPr/>
              </a:pPr>
              <a:r>
                <a:rPr lang="en-US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22  </a:t>
              </a:r>
              <a:r>
                <a:rPr lang="en-US">
                  <a:cs typeface="Arial" charset="0"/>
                </a:rPr>
                <a:t>–</a:t>
              </a:r>
              <a:endParaRPr lang="en-US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  <a:p>
              <a:pPr algn="r" eaLnBrk="1" hangingPunct="1">
                <a:lnSpc>
                  <a:spcPct val="110000"/>
                </a:lnSpc>
                <a:defRPr/>
              </a:pPr>
              <a:r>
                <a:rPr lang="en-US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20  </a:t>
              </a:r>
              <a:r>
                <a:rPr lang="en-US">
                  <a:cs typeface="Arial" charset="0"/>
                </a:rPr>
                <a:t>–</a:t>
              </a:r>
              <a:endParaRPr lang="en-US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  <a:p>
              <a:pPr algn="r" eaLnBrk="1" hangingPunct="1">
                <a:lnSpc>
                  <a:spcPct val="110000"/>
                </a:lnSpc>
                <a:defRPr/>
              </a:pPr>
              <a:r>
                <a:rPr lang="en-US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18  </a:t>
              </a:r>
              <a:r>
                <a:rPr lang="en-US">
                  <a:cs typeface="Arial" charset="0"/>
                </a:rPr>
                <a:t>–</a:t>
              </a:r>
              <a:endParaRPr lang="en-US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  <a:p>
              <a:pPr algn="r" eaLnBrk="1" hangingPunct="1">
                <a:lnSpc>
                  <a:spcPct val="110000"/>
                </a:lnSpc>
                <a:defRPr/>
              </a:pPr>
              <a:r>
                <a:rPr lang="en-US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16  </a:t>
              </a:r>
              <a:r>
                <a:rPr lang="en-US">
                  <a:cs typeface="Arial" charset="0"/>
                </a:rPr>
                <a:t>–</a:t>
              </a:r>
              <a:endParaRPr lang="en-US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  <a:p>
              <a:pPr algn="r" eaLnBrk="1" hangingPunct="1">
                <a:lnSpc>
                  <a:spcPct val="110000"/>
                </a:lnSpc>
                <a:defRPr/>
              </a:pPr>
              <a:r>
                <a:rPr lang="en-US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14  </a:t>
              </a:r>
              <a:r>
                <a:rPr lang="en-US">
                  <a:cs typeface="Arial" charset="0"/>
                </a:rPr>
                <a:t>–</a:t>
              </a:r>
              <a:endParaRPr lang="en-US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  <a:p>
              <a:pPr algn="r" eaLnBrk="1" hangingPunct="1">
                <a:lnSpc>
                  <a:spcPct val="110000"/>
                </a:lnSpc>
                <a:defRPr/>
              </a:pPr>
              <a:r>
                <a:rPr lang="en-US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12  </a:t>
              </a:r>
              <a:r>
                <a:rPr lang="en-US">
                  <a:cs typeface="Arial" charset="0"/>
                </a:rPr>
                <a:t>–</a:t>
              </a:r>
              <a:endParaRPr lang="en-US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  <a:p>
              <a:pPr algn="r" eaLnBrk="1" hangingPunct="1">
                <a:lnSpc>
                  <a:spcPct val="110000"/>
                </a:lnSpc>
                <a:defRPr/>
              </a:pPr>
              <a:r>
                <a:rPr lang="en-US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10  </a:t>
              </a:r>
              <a:r>
                <a:rPr lang="en-US">
                  <a:cs typeface="Arial" charset="0"/>
                </a:rPr>
                <a:t>–</a:t>
              </a:r>
            </a:p>
          </p:txBody>
        </p:sp>
      </p:grpSp>
      <p:sp>
        <p:nvSpPr>
          <p:cNvPr id="9" name="Freeform 72"/>
          <p:cNvSpPr>
            <a:spLocks/>
          </p:cNvSpPr>
          <p:nvPr/>
        </p:nvSpPr>
        <p:spPr bwMode="auto">
          <a:xfrm>
            <a:off x="3505200" y="2489200"/>
            <a:ext cx="5232400" cy="3009900"/>
          </a:xfrm>
          <a:custGeom>
            <a:avLst/>
            <a:gdLst>
              <a:gd name="T0" fmla="*/ 0 w 3296"/>
              <a:gd name="T1" fmla="*/ 2147483646 h 1896"/>
              <a:gd name="T2" fmla="*/ 745966250 w 3296"/>
              <a:gd name="T3" fmla="*/ 2147483646 h 1896"/>
              <a:gd name="T4" fmla="*/ 1512093750 w 3296"/>
              <a:gd name="T5" fmla="*/ 2147483646 h 1896"/>
              <a:gd name="T6" fmla="*/ 2147483646 w 3296"/>
              <a:gd name="T7" fmla="*/ 2147483646 h 1896"/>
              <a:gd name="T8" fmla="*/ 2147483646 w 3296"/>
              <a:gd name="T9" fmla="*/ 2147483646 h 1896"/>
              <a:gd name="T10" fmla="*/ 2147483646 w 3296"/>
              <a:gd name="T11" fmla="*/ 1693545000 h 1896"/>
              <a:gd name="T12" fmla="*/ 2147483646 w 3296"/>
              <a:gd name="T13" fmla="*/ 927417500 h 1896"/>
              <a:gd name="T14" fmla="*/ 2147483646 w 3296"/>
              <a:gd name="T15" fmla="*/ 0 h 1896"/>
              <a:gd name="T16" fmla="*/ 2147483646 w 3296"/>
              <a:gd name="T17" fmla="*/ 483870000 h 1896"/>
              <a:gd name="T18" fmla="*/ 2147483646 w 3296"/>
              <a:gd name="T19" fmla="*/ 2147483646 h 1896"/>
              <a:gd name="T20" fmla="*/ 2147483646 w 3296"/>
              <a:gd name="T21" fmla="*/ 2147483646 h 1896"/>
              <a:gd name="T22" fmla="*/ 2147483646 w 3296"/>
              <a:gd name="T23" fmla="*/ 2147483646 h 189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296"/>
              <a:gd name="T37" fmla="*/ 0 h 1896"/>
              <a:gd name="T38" fmla="*/ 3296 w 3296"/>
              <a:gd name="T39" fmla="*/ 1896 h 189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296" h="1896">
                <a:moveTo>
                  <a:pt x="0" y="1896"/>
                </a:moveTo>
                <a:lnTo>
                  <a:pt x="296" y="1704"/>
                </a:lnTo>
                <a:lnTo>
                  <a:pt x="600" y="1616"/>
                </a:lnTo>
                <a:lnTo>
                  <a:pt x="896" y="1328"/>
                </a:lnTo>
                <a:lnTo>
                  <a:pt x="1200" y="1048"/>
                </a:lnTo>
                <a:lnTo>
                  <a:pt x="1496" y="672"/>
                </a:lnTo>
                <a:lnTo>
                  <a:pt x="1808" y="368"/>
                </a:lnTo>
                <a:lnTo>
                  <a:pt x="2096" y="0"/>
                </a:lnTo>
                <a:lnTo>
                  <a:pt x="2400" y="192"/>
                </a:lnTo>
                <a:lnTo>
                  <a:pt x="2696" y="1136"/>
                </a:lnTo>
                <a:lnTo>
                  <a:pt x="3000" y="1328"/>
                </a:lnTo>
                <a:lnTo>
                  <a:pt x="3296" y="1520"/>
                </a:lnTo>
              </a:path>
            </a:pathLst>
          </a:custGeom>
          <a:noFill/>
          <a:ln w="1016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Freeform 73"/>
          <p:cNvSpPr>
            <a:spLocks/>
          </p:cNvSpPr>
          <p:nvPr/>
        </p:nvSpPr>
        <p:spPr bwMode="auto">
          <a:xfrm>
            <a:off x="4927600" y="2781300"/>
            <a:ext cx="3810000" cy="2501900"/>
          </a:xfrm>
          <a:custGeom>
            <a:avLst/>
            <a:gdLst>
              <a:gd name="T0" fmla="*/ 0 w 2400"/>
              <a:gd name="T1" fmla="*/ 2147483646 h 1576"/>
              <a:gd name="T2" fmla="*/ 766127500 w 2400"/>
              <a:gd name="T3" fmla="*/ 2147483646 h 1576"/>
              <a:gd name="T4" fmla="*/ 1512093750 w 2400"/>
              <a:gd name="T5" fmla="*/ 2147483646 h 1576"/>
              <a:gd name="T6" fmla="*/ 2147483646 w 2400"/>
              <a:gd name="T7" fmla="*/ 2076608750 h 1576"/>
              <a:gd name="T8" fmla="*/ 2147483646 w 2400"/>
              <a:gd name="T9" fmla="*/ 1270158750 h 1576"/>
              <a:gd name="T10" fmla="*/ 2147483646 w 2400"/>
              <a:gd name="T11" fmla="*/ 362902500 h 1576"/>
              <a:gd name="T12" fmla="*/ 2147483646 w 2400"/>
              <a:gd name="T13" fmla="*/ 0 h 1576"/>
              <a:gd name="T14" fmla="*/ 2147483646 w 2400"/>
              <a:gd name="T15" fmla="*/ 624998750 h 1576"/>
              <a:gd name="T16" fmla="*/ 2147483646 w 2400"/>
              <a:gd name="T17" fmla="*/ 1733867500 h 157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00"/>
              <a:gd name="T28" fmla="*/ 0 h 1576"/>
              <a:gd name="T29" fmla="*/ 2400 w 2400"/>
              <a:gd name="T30" fmla="*/ 1576 h 157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00" h="1576">
                <a:moveTo>
                  <a:pt x="0" y="1576"/>
                </a:moveTo>
                <a:lnTo>
                  <a:pt x="304" y="1376"/>
                </a:lnTo>
                <a:lnTo>
                  <a:pt x="600" y="1144"/>
                </a:lnTo>
                <a:lnTo>
                  <a:pt x="904" y="824"/>
                </a:lnTo>
                <a:lnTo>
                  <a:pt x="1200" y="504"/>
                </a:lnTo>
                <a:lnTo>
                  <a:pt x="1504" y="144"/>
                </a:lnTo>
                <a:lnTo>
                  <a:pt x="1800" y="0"/>
                </a:lnTo>
                <a:lnTo>
                  <a:pt x="2104" y="248"/>
                </a:lnTo>
                <a:lnTo>
                  <a:pt x="2400" y="688"/>
                </a:lnTo>
              </a:path>
            </a:pathLst>
          </a:custGeom>
          <a:noFill/>
          <a:ln w="1016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" name="Group 79"/>
          <p:cNvGrpSpPr>
            <a:grpSpLocks/>
          </p:cNvGrpSpPr>
          <p:nvPr/>
        </p:nvGrpSpPr>
        <p:grpSpPr bwMode="auto">
          <a:xfrm>
            <a:off x="4289426" y="2770188"/>
            <a:ext cx="1450975" cy="1154112"/>
            <a:chOff x="1862" y="1745"/>
            <a:chExt cx="914" cy="727"/>
          </a:xfrm>
        </p:grpSpPr>
        <p:sp>
          <p:nvSpPr>
            <p:cNvPr id="12" name="Rectangle 74"/>
            <p:cNvSpPr>
              <a:spLocks noChangeArrowheads="1"/>
            </p:cNvSpPr>
            <p:nvPr/>
          </p:nvSpPr>
          <p:spPr bwMode="auto">
            <a:xfrm>
              <a:off x="1862" y="1745"/>
              <a:ext cx="914" cy="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85000"/>
                </a:lnSpc>
                <a:defRPr/>
              </a:pPr>
              <a:r>
                <a:rPr lang="en-US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Actual Sales</a:t>
              </a:r>
            </a:p>
          </p:txBody>
        </p:sp>
        <p:sp>
          <p:nvSpPr>
            <p:cNvPr id="20492" name="Line 76"/>
            <p:cNvSpPr>
              <a:spLocks noChangeShapeType="1"/>
            </p:cNvSpPr>
            <p:nvPr/>
          </p:nvSpPr>
          <p:spPr bwMode="auto">
            <a:xfrm>
              <a:off x="2336" y="2160"/>
              <a:ext cx="264" cy="31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78"/>
          <p:cNvGrpSpPr>
            <a:grpSpLocks/>
          </p:cNvGrpSpPr>
          <p:nvPr/>
        </p:nvGrpSpPr>
        <p:grpSpPr bwMode="auto">
          <a:xfrm>
            <a:off x="7908925" y="1804988"/>
            <a:ext cx="1758950" cy="1458912"/>
            <a:chOff x="4142" y="1137"/>
            <a:chExt cx="1108" cy="919"/>
          </a:xfrm>
        </p:grpSpPr>
        <p:sp>
          <p:nvSpPr>
            <p:cNvPr id="15" name="Rectangle 75"/>
            <p:cNvSpPr>
              <a:spLocks noChangeArrowheads="1"/>
            </p:cNvSpPr>
            <p:nvPr/>
          </p:nvSpPr>
          <p:spPr bwMode="auto">
            <a:xfrm>
              <a:off x="4142" y="1137"/>
              <a:ext cx="1108" cy="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85000"/>
                </a:lnSpc>
                <a:defRPr/>
              </a:pPr>
              <a:r>
                <a:rPr lang="en-US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Moving Average Forecast</a:t>
              </a:r>
            </a:p>
          </p:txBody>
        </p:sp>
        <p:sp>
          <p:nvSpPr>
            <p:cNvPr id="20490" name="Line 77"/>
            <p:cNvSpPr>
              <a:spLocks noChangeShapeType="1"/>
            </p:cNvSpPr>
            <p:nvPr/>
          </p:nvSpPr>
          <p:spPr bwMode="auto">
            <a:xfrm flipH="1">
              <a:off x="4520" y="1768"/>
              <a:ext cx="168" cy="28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337464" y="224551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145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75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4586795"/>
              </p:ext>
            </p:extLst>
          </p:nvPr>
        </p:nvGraphicFramePr>
        <p:xfrm>
          <a:off x="862884" y="399251"/>
          <a:ext cx="5689153" cy="6297411"/>
        </p:xfrm>
        <a:graphic>
          <a:graphicData uri="http://schemas.openxmlformats.org/drawingml/2006/table">
            <a:tbl>
              <a:tblPr rtl="1" firstRow="1" firstCol="1" bandRow="1"/>
              <a:tblGrid>
                <a:gridCol w="1011195"/>
                <a:gridCol w="1871183"/>
                <a:gridCol w="1616022"/>
                <a:gridCol w="1190753"/>
              </a:tblGrid>
              <a:tr h="78554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خطا</a:t>
                      </a:r>
                      <a:endParaRPr lang="en-US" sz="26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پیش بینی تقاضا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تقاضای واقعی</a:t>
                      </a:r>
                      <a:endParaRPr lang="en-US" sz="26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پریود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77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--</a:t>
                      </a:r>
                      <a:endParaRPr lang="en-US" sz="26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--</a:t>
                      </a:r>
                      <a:endParaRPr lang="en-US" sz="26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30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1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77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--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--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40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2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77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10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35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25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77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2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32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30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4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77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13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27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40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5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77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25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35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60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6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77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0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50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50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7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77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30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55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25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8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77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2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37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35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9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77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2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30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28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10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77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9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31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40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11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77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4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34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38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12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77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 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39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 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 </a:t>
                      </a:r>
                      <a:endParaRPr lang="en-US" sz="26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800044" y="247140"/>
            <a:ext cx="4906851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معدل حسابی متحرک (دوماهه)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7225782" y="2283869"/>
                <a:ext cx="3179781" cy="11787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acc>
                      <m:r>
                        <a:rPr lang="en-US" sz="36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3600" i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36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360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sz="3600" i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5782" y="2283869"/>
                <a:ext cx="3179781" cy="117878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47760" y="134752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299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5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857968"/>
              </p:ext>
            </p:extLst>
          </p:nvPr>
        </p:nvGraphicFramePr>
        <p:xfrm>
          <a:off x="566670" y="353906"/>
          <a:ext cx="5486399" cy="6276805"/>
        </p:xfrm>
        <a:graphic>
          <a:graphicData uri="http://schemas.openxmlformats.org/drawingml/2006/table">
            <a:tbl>
              <a:tblPr rtl="1" firstRow="1" firstCol="1" bandRow="1"/>
              <a:tblGrid>
                <a:gridCol w="975157"/>
                <a:gridCol w="1804497"/>
                <a:gridCol w="1558429"/>
                <a:gridCol w="1148316"/>
              </a:tblGrid>
              <a:tr h="764935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خطا</a:t>
                      </a:r>
                      <a:endParaRPr lang="en-US" sz="26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پیش بینی تقاضا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تقاضای واقعی</a:t>
                      </a:r>
                      <a:endParaRPr lang="en-US" sz="26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پریود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46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--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--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30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1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46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--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--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40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2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46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--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--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25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46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2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32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30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4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46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8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32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40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5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46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28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32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60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6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46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7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43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50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7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46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25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50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25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8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46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10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45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35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9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46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9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37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28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10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46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11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29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40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11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46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4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34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38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12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46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 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35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 </a:t>
                      </a:r>
                      <a:endParaRPr lang="en-US" sz="2600" baseline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6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 </a:t>
                      </a:r>
                      <a:endParaRPr lang="en-US" sz="26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593983" y="353906"/>
            <a:ext cx="5112913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معدل حسابی متحرک (3 ماهه)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7225782" y="2283869"/>
                <a:ext cx="3179781" cy="11787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acc>
                      <m:r>
                        <a:rPr lang="en-US" sz="36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ctrlPr>
                                <a:rPr lang="en-US" sz="36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3600" i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36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360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sz="3600" i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5782" y="2283869"/>
                <a:ext cx="3179781" cy="117878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56551" y="140091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768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5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>
          <a:xfrm>
            <a:off x="1145320" y="1110457"/>
            <a:ext cx="5673969" cy="874713"/>
          </a:xfrm>
        </p:spPr>
        <p:txBody>
          <a:bodyPr vert="horz" lIns="90488" tIns="44450" rIns="90488" bIns="44450" rtlCol="0" anchor="ctr" anchorCtr="0"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4000" dirty="0"/>
              <a:t>Simple Moving Average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794730" y="2187699"/>
            <a:ext cx="7372350" cy="3836987"/>
            <a:chOff x="333" y="1031"/>
            <a:chExt cx="4644" cy="2417"/>
          </a:xfrm>
        </p:grpSpPr>
        <p:sp>
          <p:nvSpPr>
            <p:cNvPr id="20485" name="Rectangle 5"/>
            <p:cNvSpPr>
              <a:spLocks noChangeArrowheads="1"/>
            </p:cNvSpPr>
            <p:nvPr/>
          </p:nvSpPr>
          <p:spPr bwMode="auto">
            <a:xfrm>
              <a:off x="333" y="1470"/>
              <a:ext cx="4644" cy="1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tabLst>
                  <a:tab pos="2187575" algn="r"/>
                  <a:tab pos="4387850" algn="r"/>
                  <a:tab pos="6956425" algn="r"/>
                </a:tabLst>
                <a:defRPr/>
              </a:pPr>
              <a:r>
                <a:rPr lang="en-US" sz="2000" b="1" dirty="0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Jan	120	</a:t>
              </a:r>
            </a:p>
            <a:p>
              <a:pPr>
                <a:tabLst>
                  <a:tab pos="2187575" algn="r"/>
                  <a:tab pos="4387850" algn="r"/>
                  <a:tab pos="6956425" algn="r"/>
                </a:tabLst>
                <a:defRPr/>
              </a:pPr>
              <a:r>
                <a:rPr lang="en-US" sz="2000" b="1" dirty="0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Feb	90	</a:t>
              </a:r>
            </a:p>
            <a:p>
              <a:pPr>
                <a:tabLst>
                  <a:tab pos="2187575" algn="r"/>
                  <a:tab pos="4387850" algn="r"/>
                  <a:tab pos="6956425" algn="r"/>
                </a:tabLst>
                <a:defRPr/>
              </a:pPr>
              <a:r>
                <a:rPr lang="en-US" sz="2000" b="1" dirty="0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Mar	100	</a:t>
              </a:r>
            </a:p>
            <a:p>
              <a:pPr>
                <a:tabLst>
                  <a:tab pos="2187575" algn="r"/>
                  <a:tab pos="4387850" algn="r"/>
                  <a:tab pos="6956425" algn="r"/>
                </a:tabLst>
                <a:defRPr/>
              </a:pPr>
              <a:r>
                <a:rPr lang="en-US" sz="2000" b="1" dirty="0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Apr	75	</a:t>
              </a:r>
            </a:p>
            <a:p>
              <a:pPr>
                <a:tabLst>
                  <a:tab pos="2187575" algn="r"/>
                  <a:tab pos="4387850" algn="r"/>
                  <a:tab pos="6956425" algn="r"/>
                </a:tabLst>
                <a:defRPr/>
              </a:pPr>
              <a:r>
                <a:rPr lang="en-US" sz="2000" b="1" dirty="0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May	110	</a:t>
              </a:r>
            </a:p>
            <a:p>
              <a:pPr>
                <a:tabLst>
                  <a:tab pos="2187575" algn="r"/>
                  <a:tab pos="4387850" algn="r"/>
                  <a:tab pos="6956425" algn="r"/>
                </a:tabLst>
                <a:defRPr/>
              </a:pPr>
              <a:r>
                <a:rPr lang="en-US" sz="2000" b="1" dirty="0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June	50	</a:t>
              </a:r>
            </a:p>
            <a:p>
              <a:pPr>
                <a:tabLst>
                  <a:tab pos="2187575" algn="r"/>
                  <a:tab pos="4387850" algn="r"/>
                  <a:tab pos="6956425" algn="r"/>
                </a:tabLst>
                <a:defRPr/>
              </a:pPr>
              <a:r>
                <a:rPr lang="en-US" sz="2000" b="1" dirty="0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July	75	</a:t>
              </a:r>
            </a:p>
            <a:p>
              <a:pPr>
                <a:tabLst>
                  <a:tab pos="2187575" algn="r"/>
                  <a:tab pos="4387850" algn="r"/>
                  <a:tab pos="6956425" algn="r"/>
                </a:tabLst>
                <a:defRPr/>
              </a:pPr>
              <a:r>
                <a:rPr lang="en-US" sz="2000" b="1" dirty="0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Aug	130	</a:t>
              </a:r>
            </a:p>
            <a:p>
              <a:pPr>
                <a:tabLst>
                  <a:tab pos="2187575" algn="r"/>
                  <a:tab pos="4387850" algn="r"/>
                  <a:tab pos="6956425" algn="r"/>
                </a:tabLst>
                <a:defRPr/>
              </a:pPr>
              <a:r>
                <a:rPr lang="en-US" sz="2000" b="1" dirty="0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Sept	110	</a:t>
              </a:r>
            </a:p>
            <a:p>
              <a:pPr>
                <a:tabLst>
                  <a:tab pos="2187575" algn="r"/>
                  <a:tab pos="4387850" algn="r"/>
                  <a:tab pos="6956425" algn="r"/>
                </a:tabLst>
                <a:defRPr/>
              </a:pPr>
              <a:r>
                <a:rPr lang="en-US" sz="2000" b="1" dirty="0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Oct	90	</a:t>
              </a:r>
            </a:p>
          </p:txBody>
        </p:sp>
        <p:sp>
          <p:nvSpPr>
            <p:cNvPr id="20486" name="Rectangle 6"/>
            <p:cNvSpPr>
              <a:spLocks noChangeArrowheads="1"/>
            </p:cNvSpPr>
            <p:nvPr/>
          </p:nvSpPr>
          <p:spPr bwMode="auto">
            <a:xfrm>
              <a:off x="333" y="1031"/>
              <a:ext cx="275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tabLst>
                  <a:tab pos="2003425" algn="ctr"/>
                  <a:tab pos="4191000" algn="ctr"/>
                  <a:tab pos="6858000" algn="ctr"/>
                </a:tabLst>
                <a:defRPr/>
              </a:pPr>
              <a:r>
                <a:rPr lang="en-US" sz="20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	ORDERS	</a:t>
              </a:r>
            </a:p>
            <a:p>
              <a:pPr>
                <a:tabLst>
                  <a:tab pos="2003425" algn="ctr"/>
                  <a:tab pos="4191000" algn="ctr"/>
                  <a:tab pos="6858000" algn="ctr"/>
                </a:tabLst>
                <a:defRPr/>
              </a:pPr>
              <a:r>
                <a:rPr lang="en-US" sz="20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MONTH	PER MONTH	</a:t>
              </a:r>
            </a:p>
          </p:txBody>
        </p:sp>
        <p:sp>
          <p:nvSpPr>
            <p:cNvPr id="21511" name="Line 7"/>
            <p:cNvSpPr>
              <a:spLocks noChangeShapeType="1"/>
            </p:cNvSpPr>
            <p:nvPr/>
          </p:nvSpPr>
          <p:spPr bwMode="auto">
            <a:xfrm>
              <a:off x="356" y="1476"/>
              <a:ext cx="1831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8335108" y="356578"/>
            <a:ext cx="3387969" cy="874713"/>
          </a:xfrm>
          <a:prstGeom prst="rect">
            <a:avLst/>
          </a:prstGeom>
        </p:spPr>
        <p:txBody>
          <a:bodyPr vert="horz" lIns="90488" tIns="44450" rIns="90488" bIns="4445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/>
            </a:pPr>
            <a:r>
              <a:rPr lang="fa-IR" sz="4000" b="1" dirty="0" smtClean="0">
                <a:cs typeface="B Zar" panose="00000400000000000000" pitchFamily="2" charset="-78"/>
              </a:rPr>
              <a:t>مثال ديگر</a:t>
            </a:r>
            <a:endParaRPr lang="en-US" sz="4000" b="1" dirty="0">
              <a:cs typeface="B Zar" panose="00000400000000000000" pitchFamily="2" charset="-78"/>
            </a:endParaRPr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67080" y="188705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45242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151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0483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5" name="Group 2"/>
          <p:cNvGrpSpPr>
            <a:grpSpLocks/>
          </p:cNvGrpSpPr>
          <p:nvPr/>
        </p:nvGrpSpPr>
        <p:grpSpPr bwMode="auto">
          <a:xfrm>
            <a:off x="2052638" y="1636714"/>
            <a:ext cx="7372350" cy="3836987"/>
            <a:chOff x="333" y="1031"/>
            <a:chExt cx="4644" cy="2417"/>
          </a:xfrm>
        </p:grpSpPr>
        <p:sp>
          <p:nvSpPr>
            <p:cNvPr id="22531" name="Rectangle 3"/>
            <p:cNvSpPr>
              <a:spLocks noChangeArrowheads="1"/>
            </p:cNvSpPr>
            <p:nvPr/>
          </p:nvSpPr>
          <p:spPr bwMode="auto">
            <a:xfrm>
              <a:off x="333" y="1470"/>
              <a:ext cx="4644" cy="1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tabLst>
                  <a:tab pos="2187575" algn="r"/>
                  <a:tab pos="4387850" algn="r"/>
                  <a:tab pos="6956425" algn="r"/>
                </a:tabLst>
                <a:defRPr/>
              </a:pPr>
              <a:r>
                <a:rPr lang="en-US" sz="20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Jan	120	</a:t>
              </a:r>
            </a:p>
            <a:p>
              <a:pPr>
                <a:tabLst>
                  <a:tab pos="2187575" algn="r"/>
                  <a:tab pos="4387850" algn="r"/>
                  <a:tab pos="6956425" algn="r"/>
                </a:tabLst>
                <a:defRPr/>
              </a:pPr>
              <a:r>
                <a:rPr lang="en-US" sz="20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Feb	90	</a:t>
              </a:r>
            </a:p>
            <a:p>
              <a:pPr>
                <a:tabLst>
                  <a:tab pos="2187575" algn="r"/>
                  <a:tab pos="4387850" algn="r"/>
                  <a:tab pos="6956425" algn="r"/>
                </a:tabLst>
                <a:defRPr/>
              </a:pPr>
              <a:r>
                <a:rPr lang="en-US" sz="20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Mar	100	</a:t>
              </a:r>
            </a:p>
            <a:p>
              <a:pPr>
                <a:tabLst>
                  <a:tab pos="2187575" algn="r"/>
                  <a:tab pos="4387850" algn="r"/>
                  <a:tab pos="6956425" algn="r"/>
                </a:tabLst>
                <a:defRPr/>
              </a:pPr>
              <a:r>
                <a:rPr lang="en-US" sz="20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Apr	75	</a:t>
              </a:r>
            </a:p>
            <a:p>
              <a:pPr>
                <a:tabLst>
                  <a:tab pos="2187575" algn="r"/>
                  <a:tab pos="4387850" algn="r"/>
                  <a:tab pos="6956425" algn="r"/>
                </a:tabLst>
                <a:defRPr/>
              </a:pPr>
              <a:r>
                <a:rPr lang="en-US" sz="20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May	110	</a:t>
              </a:r>
            </a:p>
            <a:p>
              <a:pPr>
                <a:tabLst>
                  <a:tab pos="2187575" algn="r"/>
                  <a:tab pos="4387850" algn="r"/>
                  <a:tab pos="6956425" algn="r"/>
                </a:tabLst>
                <a:defRPr/>
              </a:pPr>
              <a:r>
                <a:rPr lang="en-US" sz="20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June	50	</a:t>
              </a:r>
            </a:p>
            <a:p>
              <a:pPr>
                <a:tabLst>
                  <a:tab pos="2187575" algn="r"/>
                  <a:tab pos="4387850" algn="r"/>
                  <a:tab pos="6956425" algn="r"/>
                </a:tabLst>
                <a:defRPr/>
              </a:pPr>
              <a:r>
                <a:rPr lang="en-US" sz="20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July	75	</a:t>
              </a:r>
            </a:p>
            <a:p>
              <a:pPr>
                <a:tabLst>
                  <a:tab pos="2187575" algn="r"/>
                  <a:tab pos="4387850" algn="r"/>
                  <a:tab pos="6956425" algn="r"/>
                </a:tabLst>
                <a:defRPr/>
              </a:pPr>
              <a:r>
                <a:rPr lang="en-US" sz="20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Aug	130	</a:t>
              </a:r>
            </a:p>
            <a:p>
              <a:pPr>
                <a:tabLst>
                  <a:tab pos="2187575" algn="r"/>
                  <a:tab pos="4387850" algn="r"/>
                  <a:tab pos="6956425" algn="r"/>
                </a:tabLst>
                <a:defRPr/>
              </a:pPr>
              <a:r>
                <a:rPr lang="en-US" sz="20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Sept	110	</a:t>
              </a:r>
            </a:p>
            <a:p>
              <a:pPr>
                <a:tabLst>
                  <a:tab pos="2187575" algn="r"/>
                  <a:tab pos="4387850" algn="r"/>
                  <a:tab pos="6956425" algn="r"/>
                </a:tabLst>
                <a:defRPr/>
              </a:pPr>
              <a:r>
                <a:rPr lang="en-US" sz="20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Oct	90	</a:t>
              </a:r>
            </a:p>
          </p:txBody>
        </p:sp>
        <p:sp>
          <p:nvSpPr>
            <p:cNvPr id="22532" name="Rectangle 4"/>
            <p:cNvSpPr>
              <a:spLocks noChangeArrowheads="1"/>
            </p:cNvSpPr>
            <p:nvPr/>
          </p:nvSpPr>
          <p:spPr bwMode="auto">
            <a:xfrm>
              <a:off x="333" y="1031"/>
              <a:ext cx="275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tabLst>
                  <a:tab pos="2003425" algn="ctr"/>
                  <a:tab pos="4191000" algn="ctr"/>
                  <a:tab pos="6858000" algn="ctr"/>
                </a:tabLst>
                <a:defRPr/>
              </a:pPr>
              <a:r>
                <a:rPr lang="en-US" sz="20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	ORDERS	</a:t>
              </a:r>
            </a:p>
            <a:p>
              <a:pPr>
                <a:tabLst>
                  <a:tab pos="2003425" algn="ctr"/>
                  <a:tab pos="4191000" algn="ctr"/>
                  <a:tab pos="6858000" algn="ctr"/>
                </a:tabLst>
                <a:defRPr/>
              </a:pPr>
              <a:r>
                <a:rPr lang="en-US" sz="20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MONTH	PER MONTH	</a:t>
              </a:r>
            </a:p>
          </p:txBody>
        </p:sp>
        <p:sp>
          <p:nvSpPr>
            <p:cNvPr id="23574" name="Line 5"/>
            <p:cNvSpPr>
              <a:spLocks noChangeShapeType="1"/>
            </p:cNvSpPr>
            <p:nvPr/>
          </p:nvSpPr>
          <p:spPr bwMode="auto">
            <a:xfrm>
              <a:off x="356" y="1476"/>
              <a:ext cx="1831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5399086" y="1835151"/>
            <a:ext cx="2063748" cy="1549401"/>
            <a:chOff x="3311" y="863"/>
            <a:chExt cx="1300" cy="976"/>
          </a:xfrm>
        </p:grpSpPr>
        <p:sp>
          <p:nvSpPr>
            <p:cNvPr id="22536" name="Rectangle 8"/>
            <p:cNvSpPr>
              <a:spLocks noChangeArrowheads="1"/>
            </p:cNvSpPr>
            <p:nvPr/>
          </p:nvSpPr>
          <p:spPr bwMode="auto">
            <a:xfrm>
              <a:off x="3311" y="1420"/>
              <a:ext cx="709" cy="2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400" b="1" i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MA</a:t>
              </a:r>
              <a:r>
                <a:rPr lang="en-US" sz="2400" b="1" baseline="-25000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3</a:t>
              </a:r>
              <a:r>
                <a:rPr lang="en-US" sz="24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 = </a:t>
              </a:r>
            </a:p>
          </p:txBody>
        </p:sp>
        <p:grpSp>
          <p:nvGrpSpPr>
            <p:cNvPr id="23565" name="Group 9"/>
            <p:cNvGrpSpPr>
              <a:grpSpLocks/>
            </p:cNvGrpSpPr>
            <p:nvPr/>
          </p:nvGrpSpPr>
          <p:grpSpPr bwMode="auto">
            <a:xfrm>
              <a:off x="3969" y="863"/>
              <a:ext cx="642" cy="976"/>
              <a:chOff x="3961" y="891"/>
              <a:chExt cx="642" cy="976"/>
            </a:xfrm>
          </p:grpSpPr>
          <p:grpSp>
            <p:nvGrpSpPr>
              <p:cNvPr id="23566" name="Group 10"/>
              <p:cNvGrpSpPr>
                <a:grpSpLocks/>
              </p:cNvGrpSpPr>
              <p:nvPr/>
            </p:nvGrpSpPr>
            <p:grpSpPr bwMode="auto">
              <a:xfrm>
                <a:off x="3961" y="891"/>
                <a:ext cx="642" cy="708"/>
                <a:chOff x="3961" y="891"/>
                <a:chExt cx="642" cy="708"/>
              </a:xfrm>
            </p:grpSpPr>
            <p:sp>
              <p:nvSpPr>
                <p:cNvPr id="22539" name="Rectangle 11"/>
                <p:cNvSpPr>
                  <a:spLocks noChangeArrowheads="1"/>
                </p:cNvSpPr>
                <p:nvPr/>
              </p:nvSpPr>
              <p:spPr bwMode="auto">
                <a:xfrm>
                  <a:off x="3961" y="891"/>
                  <a:ext cx="372" cy="708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90488" tIns="44450" rIns="90488" bIns="44450">
                  <a:spAutoFit/>
                </a:bodyPr>
                <a:lstStyle/>
                <a:p>
                  <a:pPr algn="ctr">
                    <a:lnSpc>
                      <a:spcPct val="210000"/>
                    </a:lnSpc>
                    <a:defRPr/>
                  </a:pPr>
                  <a:r>
                    <a:rPr lang="en-US" sz="1600" b="1">
                      <a:solidFill>
                        <a:srgbClr val="EEEEEE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Arial" charset="0"/>
                      <a:cs typeface="Arial" charset="0"/>
                    </a:rPr>
                    <a:t>3</a:t>
                  </a:r>
                  <a:endParaRPr lang="en-US" sz="1600" b="1" i="1">
                    <a:solidFill>
                      <a:srgbClr val="EEEEE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  <a:p>
                  <a:pPr algn="ctr">
                    <a:lnSpc>
                      <a:spcPct val="210000"/>
                    </a:lnSpc>
                    <a:defRPr/>
                  </a:pPr>
                  <a:r>
                    <a:rPr lang="en-US" sz="1600" b="1" i="1">
                      <a:solidFill>
                        <a:srgbClr val="EEEEEE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i</a:t>
                  </a:r>
                  <a:r>
                    <a:rPr lang="en-US" sz="1600" b="1" i="1">
                      <a:solidFill>
                        <a:srgbClr val="EEEEEE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Arial" charset="0"/>
                      <a:cs typeface="Arial" charset="0"/>
                    </a:rPr>
                    <a:t> </a:t>
                  </a:r>
                  <a:r>
                    <a:rPr lang="en-US" sz="1600" b="1">
                      <a:solidFill>
                        <a:srgbClr val="EEEEEE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Arial" charset="0"/>
                      <a:cs typeface="Arial" charset="0"/>
                    </a:rPr>
                    <a:t>= 1</a:t>
                  </a:r>
                </a:p>
              </p:txBody>
            </p:sp>
            <p:sp>
              <p:nvSpPr>
                <p:cNvPr id="22540" name="Rectangle 12"/>
                <p:cNvSpPr>
                  <a:spLocks noChangeArrowheads="1"/>
                </p:cNvSpPr>
                <p:nvPr/>
              </p:nvSpPr>
              <p:spPr bwMode="auto">
                <a:xfrm>
                  <a:off x="4009" y="1138"/>
                  <a:ext cx="269" cy="367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90488" tIns="44450" rIns="90488" bIns="44450">
                  <a:spAutoFit/>
                </a:bodyPr>
                <a:lstStyle/>
                <a:p>
                  <a:pPr>
                    <a:defRPr/>
                  </a:pPr>
                  <a:r>
                    <a:rPr lang="en-US" sz="3200" b="1">
                      <a:solidFill>
                        <a:srgbClr val="EEEEEE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Symbol" pitchFamily="18" charset="2"/>
                      <a:cs typeface="Arial" charset="0"/>
                    </a:rPr>
                    <a:t></a:t>
                  </a:r>
                </a:p>
              </p:txBody>
            </p:sp>
            <p:sp>
              <p:nvSpPr>
                <p:cNvPr id="22541" name="Rectangle 13"/>
                <p:cNvSpPr>
                  <a:spLocks noChangeArrowheads="1"/>
                </p:cNvSpPr>
                <p:nvPr/>
              </p:nvSpPr>
              <p:spPr bwMode="auto">
                <a:xfrm>
                  <a:off x="4231" y="1148"/>
                  <a:ext cx="372" cy="289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90488" tIns="44450" rIns="90488" bIns="44450">
                  <a:spAutoFit/>
                </a:bodyPr>
                <a:lstStyle/>
                <a:p>
                  <a:pPr>
                    <a:defRPr/>
                  </a:pPr>
                  <a:r>
                    <a:rPr lang="en-US" sz="2400" b="1" i="1" dirty="0" err="1" smtClean="0">
                      <a:solidFill>
                        <a:srgbClr val="EEEEEE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Arial" charset="0"/>
                      <a:cs typeface="Arial" charset="0"/>
                    </a:rPr>
                    <a:t>D</a:t>
                  </a:r>
                  <a:r>
                    <a:rPr lang="en-US" sz="2400" b="1" i="1" baseline="-25000" dirty="0" err="1" smtClean="0">
                      <a:solidFill>
                        <a:srgbClr val="EEEEEE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t-i</a:t>
                  </a:r>
                  <a:endParaRPr lang="en-US" sz="2400" b="1" i="1" baseline="-25000" dirty="0">
                    <a:solidFill>
                      <a:srgbClr val="EEEEE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22542" name="Rectangle 14"/>
              <p:cNvSpPr>
                <a:spLocks noChangeArrowheads="1"/>
              </p:cNvSpPr>
              <p:nvPr/>
            </p:nvSpPr>
            <p:spPr bwMode="auto">
              <a:xfrm>
                <a:off x="4129" y="1578"/>
                <a:ext cx="223" cy="28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>
                  <a:defRPr/>
                </a:pPr>
                <a:r>
                  <a:rPr lang="en-US" sz="2400" b="1">
                    <a:solidFill>
                      <a:srgbClr val="EEEEE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cs typeface="Arial" charset="0"/>
                  </a:rPr>
                  <a:t>3</a:t>
                </a:r>
                <a:endParaRPr lang="en-US" sz="2400" b="1" i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endParaRPr>
              </a:p>
            </p:txBody>
          </p:sp>
          <p:sp>
            <p:nvSpPr>
              <p:cNvPr id="23568" name="Line 15"/>
              <p:cNvSpPr>
                <a:spLocks noChangeShapeType="1"/>
              </p:cNvSpPr>
              <p:nvPr/>
            </p:nvSpPr>
            <p:spPr bwMode="auto">
              <a:xfrm flipH="1">
                <a:off x="3999" y="1586"/>
                <a:ext cx="520" cy="0"/>
              </a:xfrm>
              <a:prstGeom prst="line">
                <a:avLst/>
              </a:prstGeom>
              <a:noFill/>
              <a:ln w="28575">
                <a:solidFill>
                  <a:srgbClr val="EEEEE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6070602" y="3398842"/>
            <a:ext cx="2576513" cy="830263"/>
            <a:chOff x="1779" y="3403"/>
            <a:chExt cx="1623" cy="523"/>
          </a:xfrm>
        </p:grpSpPr>
        <p:sp>
          <p:nvSpPr>
            <p:cNvPr id="22545" name="Rectangle 17"/>
            <p:cNvSpPr>
              <a:spLocks noChangeArrowheads="1"/>
            </p:cNvSpPr>
            <p:nvPr/>
          </p:nvSpPr>
          <p:spPr bwMode="auto">
            <a:xfrm>
              <a:off x="1779" y="3527"/>
              <a:ext cx="2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24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=</a:t>
              </a:r>
            </a:p>
          </p:txBody>
        </p:sp>
        <p:grpSp>
          <p:nvGrpSpPr>
            <p:cNvPr id="23561" name="Group 18"/>
            <p:cNvGrpSpPr>
              <a:grpSpLocks/>
            </p:cNvGrpSpPr>
            <p:nvPr/>
          </p:nvGrpSpPr>
          <p:grpSpPr bwMode="auto">
            <a:xfrm>
              <a:off x="1992" y="3403"/>
              <a:ext cx="1410" cy="523"/>
              <a:chOff x="2135" y="3332"/>
              <a:chExt cx="1410" cy="523"/>
            </a:xfrm>
          </p:grpSpPr>
          <p:sp>
            <p:nvSpPr>
              <p:cNvPr id="22547" name="Rectangle 19"/>
              <p:cNvSpPr>
                <a:spLocks noChangeArrowheads="1"/>
              </p:cNvSpPr>
              <p:nvPr/>
            </p:nvSpPr>
            <p:spPr bwMode="auto">
              <a:xfrm>
                <a:off x="2135" y="3332"/>
                <a:ext cx="1410" cy="5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2400" b="1">
                    <a:solidFill>
                      <a:srgbClr val="EEEEE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cs typeface="Arial" charset="0"/>
                  </a:rPr>
                  <a:t>90 + 110 + 130</a:t>
                </a:r>
              </a:p>
              <a:p>
                <a:pPr algn="ctr">
                  <a:defRPr/>
                </a:pPr>
                <a:r>
                  <a:rPr lang="en-US" sz="2400" b="1">
                    <a:solidFill>
                      <a:srgbClr val="EEEEE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cs typeface="Arial" charset="0"/>
                  </a:rPr>
                  <a:t>3</a:t>
                </a:r>
              </a:p>
            </p:txBody>
          </p:sp>
          <p:sp>
            <p:nvSpPr>
              <p:cNvPr id="23563" name="Line 20"/>
              <p:cNvSpPr>
                <a:spLocks noChangeShapeType="1"/>
              </p:cNvSpPr>
              <p:nvPr/>
            </p:nvSpPr>
            <p:spPr bwMode="auto">
              <a:xfrm>
                <a:off x="2196" y="3591"/>
                <a:ext cx="1289" cy="0"/>
              </a:xfrm>
              <a:prstGeom prst="line">
                <a:avLst/>
              </a:prstGeom>
              <a:noFill/>
              <a:ln w="28575">
                <a:solidFill>
                  <a:srgbClr val="EEEEE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2549" name="Rectangle 21"/>
          <p:cNvSpPr>
            <a:spLocks noChangeArrowheads="1"/>
          </p:cNvSpPr>
          <p:nvPr/>
        </p:nvSpPr>
        <p:spPr bwMode="auto">
          <a:xfrm>
            <a:off x="6076951" y="4384675"/>
            <a:ext cx="3140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= 110 orders for Nov</a:t>
            </a:r>
          </a:p>
        </p:txBody>
      </p:sp>
      <p:sp>
        <p:nvSpPr>
          <p:cNvPr id="22551" name="Rectangle 23"/>
          <p:cNvSpPr>
            <a:spLocks noGrp="1" noChangeArrowheads="1"/>
          </p:cNvSpPr>
          <p:nvPr>
            <p:ph type="title"/>
          </p:nvPr>
        </p:nvSpPr>
        <p:spPr>
          <a:xfrm>
            <a:off x="1524000" y="609601"/>
            <a:ext cx="7772400" cy="874713"/>
          </a:xfrm>
        </p:spPr>
        <p:txBody>
          <a:bodyPr vert="horz" lIns="90488" tIns="44450" rIns="90488" bIns="44450" rtlCol="0" anchor="ctr" anchorCtr="0"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4000"/>
              <a:t>Simple Moving Average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19882" y="139303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8577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205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254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2052638" y="2333626"/>
            <a:ext cx="737235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187575" algn="r"/>
                <a:tab pos="4387850" algn="r"/>
                <a:tab pos="6956425" algn="r"/>
              </a:tabLst>
              <a:defRPr/>
            </a:pPr>
            <a:r>
              <a:rPr lang="en-US" sz="2000" b="1" dirty="0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Jan	120	–	</a:t>
            </a:r>
          </a:p>
          <a:p>
            <a:pPr>
              <a:tabLst>
                <a:tab pos="2187575" algn="r"/>
                <a:tab pos="4387850" algn="r"/>
                <a:tab pos="6956425" algn="r"/>
              </a:tabLst>
              <a:defRPr/>
            </a:pPr>
            <a:r>
              <a:rPr lang="en-US" sz="2000" b="1" dirty="0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Feb	90	 –	</a:t>
            </a:r>
          </a:p>
          <a:p>
            <a:pPr>
              <a:tabLst>
                <a:tab pos="2187575" algn="r"/>
                <a:tab pos="4387850" algn="r"/>
                <a:tab pos="6956425" algn="r"/>
              </a:tabLst>
              <a:defRPr/>
            </a:pPr>
            <a:r>
              <a:rPr lang="en-US" sz="2000" b="1" dirty="0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Mar	100	 –	</a:t>
            </a:r>
          </a:p>
          <a:p>
            <a:pPr>
              <a:tabLst>
                <a:tab pos="2187575" algn="r"/>
                <a:tab pos="4387850" algn="r"/>
                <a:tab pos="6956425" algn="r"/>
              </a:tabLst>
              <a:defRPr/>
            </a:pPr>
            <a:r>
              <a:rPr lang="en-US" sz="2000" b="1" dirty="0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Apr	75	103.3	</a:t>
            </a:r>
          </a:p>
          <a:p>
            <a:pPr>
              <a:tabLst>
                <a:tab pos="2187575" algn="r"/>
                <a:tab pos="4387850" algn="r"/>
                <a:tab pos="6956425" algn="r"/>
              </a:tabLst>
              <a:defRPr/>
            </a:pPr>
            <a:r>
              <a:rPr lang="en-US" sz="2000" b="1" dirty="0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May	110	88.3	</a:t>
            </a:r>
          </a:p>
          <a:p>
            <a:pPr>
              <a:tabLst>
                <a:tab pos="2187575" algn="r"/>
                <a:tab pos="4387850" algn="r"/>
                <a:tab pos="6956425" algn="r"/>
              </a:tabLst>
              <a:defRPr/>
            </a:pPr>
            <a:r>
              <a:rPr lang="en-US" sz="2000" b="1" dirty="0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June	50	95.0	</a:t>
            </a:r>
          </a:p>
          <a:p>
            <a:pPr>
              <a:tabLst>
                <a:tab pos="2187575" algn="r"/>
                <a:tab pos="4387850" algn="r"/>
                <a:tab pos="6956425" algn="r"/>
              </a:tabLst>
              <a:defRPr/>
            </a:pPr>
            <a:r>
              <a:rPr lang="en-US" sz="2000" b="1" dirty="0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July	75	78.3	</a:t>
            </a:r>
          </a:p>
          <a:p>
            <a:pPr>
              <a:tabLst>
                <a:tab pos="2187575" algn="r"/>
                <a:tab pos="4387850" algn="r"/>
                <a:tab pos="6956425" algn="r"/>
              </a:tabLst>
              <a:defRPr/>
            </a:pPr>
            <a:r>
              <a:rPr lang="en-US" sz="2000" b="1" dirty="0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Aug	130	78.3	</a:t>
            </a:r>
          </a:p>
          <a:p>
            <a:pPr>
              <a:tabLst>
                <a:tab pos="2187575" algn="r"/>
                <a:tab pos="4387850" algn="r"/>
                <a:tab pos="6956425" algn="r"/>
              </a:tabLst>
              <a:defRPr/>
            </a:pPr>
            <a:r>
              <a:rPr lang="en-US" sz="2000" b="1" dirty="0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Sept	110	85.0	</a:t>
            </a:r>
          </a:p>
          <a:p>
            <a:pPr>
              <a:tabLst>
                <a:tab pos="2187575" algn="r"/>
                <a:tab pos="4387850" algn="r"/>
                <a:tab pos="6956425" algn="r"/>
              </a:tabLst>
              <a:defRPr/>
            </a:pPr>
            <a:r>
              <a:rPr lang="en-US" sz="2000" b="1" dirty="0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Oct	90	105.0	</a:t>
            </a:r>
          </a:p>
          <a:p>
            <a:pPr>
              <a:tabLst>
                <a:tab pos="2187575" algn="r"/>
                <a:tab pos="4387850" algn="r"/>
                <a:tab pos="6956425" algn="r"/>
              </a:tabLst>
              <a:defRPr/>
            </a:pPr>
            <a:r>
              <a:rPr lang="en-US" sz="2000" b="1" dirty="0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Nov	 –	110.0	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2052638" y="1636714"/>
            <a:ext cx="7042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tabLst>
                <a:tab pos="2003425" algn="ctr"/>
                <a:tab pos="4191000" algn="ctr"/>
                <a:tab pos="6858000" algn="ctr"/>
              </a:tabLst>
              <a:defRPr/>
            </a:pPr>
            <a:r>
              <a:rPr lang="en-US" sz="20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	ORDERS	THREE-MONTH	</a:t>
            </a:r>
          </a:p>
          <a:p>
            <a:pPr>
              <a:tabLst>
                <a:tab pos="2003425" algn="ctr"/>
                <a:tab pos="4191000" algn="ctr"/>
                <a:tab pos="6858000" algn="ctr"/>
              </a:tabLst>
              <a:defRPr/>
            </a:pPr>
            <a:r>
              <a:rPr lang="en-US" sz="20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MONTH	PER MONTH	MOVING AVERAGE	</a:t>
            </a:r>
          </a:p>
        </p:txBody>
      </p:sp>
      <p:sp>
        <p:nvSpPr>
          <p:cNvPr id="24581" name="Line 5"/>
          <p:cNvSpPr>
            <a:spLocks noChangeShapeType="1"/>
          </p:cNvSpPr>
          <p:nvPr/>
        </p:nvSpPr>
        <p:spPr bwMode="auto">
          <a:xfrm>
            <a:off x="2089151" y="2343150"/>
            <a:ext cx="5514975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4" name="Rectangle 8"/>
          <p:cNvSpPr>
            <a:spLocks noGrp="1" noChangeArrowheads="1"/>
          </p:cNvSpPr>
          <p:nvPr>
            <p:ph type="title"/>
          </p:nvPr>
        </p:nvSpPr>
        <p:spPr>
          <a:xfrm>
            <a:off x="1547446" y="322264"/>
            <a:ext cx="7772400" cy="874713"/>
          </a:xfrm>
        </p:spPr>
        <p:txBody>
          <a:bodyPr vert="horz" lIns="90488" tIns="44450" rIns="90488" bIns="44450" rtlCol="0" anchor="ctr" anchorCtr="0"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4000" dirty="0"/>
              <a:t>Simple Moving Average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9846" y="117316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24863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75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579" grpId="0"/>
      <p:bldP spid="24580" grpId="0"/>
      <p:bldP spid="24581" grpId="0" animBg="1"/>
      <p:bldP spid="2458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1" name="Group 2"/>
          <p:cNvGrpSpPr>
            <a:grpSpLocks/>
          </p:cNvGrpSpPr>
          <p:nvPr/>
        </p:nvGrpSpPr>
        <p:grpSpPr bwMode="auto">
          <a:xfrm>
            <a:off x="2052638" y="1636714"/>
            <a:ext cx="7372350" cy="4141787"/>
            <a:chOff x="333" y="1031"/>
            <a:chExt cx="4644" cy="2609"/>
          </a:xfrm>
        </p:grpSpPr>
        <p:sp>
          <p:nvSpPr>
            <p:cNvPr id="26627" name="Rectangle 3"/>
            <p:cNvSpPr>
              <a:spLocks noChangeArrowheads="1"/>
            </p:cNvSpPr>
            <p:nvPr/>
          </p:nvSpPr>
          <p:spPr bwMode="auto">
            <a:xfrm>
              <a:off x="333" y="1470"/>
              <a:ext cx="4644" cy="2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tabLst>
                  <a:tab pos="2187575" algn="r"/>
                  <a:tab pos="4387850" algn="r"/>
                  <a:tab pos="6956425" algn="r"/>
                </a:tabLst>
                <a:defRPr/>
              </a:pPr>
              <a:r>
                <a:rPr lang="en-US" sz="20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Jan	120	–	</a:t>
              </a:r>
            </a:p>
            <a:p>
              <a:pPr>
                <a:tabLst>
                  <a:tab pos="2187575" algn="r"/>
                  <a:tab pos="4387850" algn="r"/>
                  <a:tab pos="6956425" algn="r"/>
                </a:tabLst>
                <a:defRPr/>
              </a:pPr>
              <a:r>
                <a:rPr lang="en-US" sz="20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Feb	90	 –	</a:t>
              </a:r>
            </a:p>
            <a:p>
              <a:pPr>
                <a:tabLst>
                  <a:tab pos="2187575" algn="r"/>
                  <a:tab pos="4387850" algn="r"/>
                  <a:tab pos="6956425" algn="r"/>
                </a:tabLst>
                <a:defRPr/>
              </a:pPr>
              <a:r>
                <a:rPr lang="en-US" sz="20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Mar	100	 –	</a:t>
              </a:r>
            </a:p>
            <a:p>
              <a:pPr>
                <a:tabLst>
                  <a:tab pos="2187575" algn="r"/>
                  <a:tab pos="4387850" algn="r"/>
                  <a:tab pos="6956425" algn="r"/>
                </a:tabLst>
                <a:defRPr/>
              </a:pPr>
              <a:r>
                <a:rPr lang="en-US" sz="20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Apr	75	103.3	</a:t>
              </a:r>
            </a:p>
            <a:p>
              <a:pPr>
                <a:tabLst>
                  <a:tab pos="2187575" algn="r"/>
                  <a:tab pos="4387850" algn="r"/>
                  <a:tab pos="6956425" algn="r"/>
                </a:tabLst>
                <a:defRPr/>
              </a:pPr>
              <a:r>
                <a:rPr lang="en-US" sz="20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May	110	88.3	</a:t>
              </a:r>
            </a:p>
            <a:p>
              <a:pPr>
                <a:tabLst>
                  <a:tab pos="2187575" algn="r"/>
                  <a:tab pos="4387850" algn="r"/>
                  <a:tab pos="6956425" algn="r"/>
                </a:tabLst>
                <a:defRPr/>
              </a:pPr>
              <a:r>
                <a:rPr lang="en-US" sz="20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June	50	95.0	</a:t>
              </a:r>
            </a:p>
            <a:p>
              <a:pPr>
                <a:tabLst>
                  <a:tab pos="2187575" algn="r"/>
                  <a:tab pos="4387850" algn="r"/>
                  <a:tab pos="6956425" algn="r"/>
                </a:tabLst>
                <a:defRPr/>
              </a:pPr>
              <a:r>
                <a:rPr lang="en-US" sz="20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July	75	78.3	</a:t>
              </a:r>
            </a:p>
            <a:p>
              <a:pPr>
                <a:tabLst>
                  <a:tab pos="2187575" algn="r"/>
                  <a:tab pos="4387850" algn="r"/>
                  <a:tab pos="6956425" algn="r"/>
                </a:tabLst>
                <a:defRPr/>
              </a:pPr>
              <a:r>
                <a:rPr lang="en-US" sz="20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Aug	130	78.3	</a:t>
              </a:r>
            </a:p>
            <a:p>
              <a:pPr>
                <a:tabLst>
                  <a:tab pos="2187575" algn="r"/>
                  <a:tab pos="4387850" algn="r"/>
                  <a:tab pos="6956425" algn="r"/>
                </a:tabLst>
                <a:defRPr/>
              </a:pPr>
              <a:r>
                <a:rPr lang="en-US" sz="20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Sept	110	85.0	</a:t>
              </a:r>
            </a:p>
            <a:p>
              <a:pPr>
                <a:tabLst>
                  <a:tab pos="2187575" algn="r"/>
                  <a:tab pos="4387850" algn="r"/>
                  <a:tab pos="6956425" algn="r"/>
                </a:tabLst>
                <a:defRPr/>
              </a:pPr>
              <a:r>
                <a:rPr lang="en-US" sz="20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Oct	90	105.0	</a:t>
              </a:r>
            </a:p>
            <a:p>
              <a:pPr>
                <a:tabLst>
                  <a:tab pos="2187575" algn="r"/>
                  <a:tab pos="4387850" algn="r"/>
                  <a:tab pos="6956425" algn="r"/>
                </a:tabLst>
                <a:defRPr/>
              </a:pPr>
              <a:r>
                <a:rPr lang="en-US" sz="20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Nov	 –	110.0	</a:t>
              </a:r>
            </a:p>
          </p:txBody>
        </p:sp>
        <p:sp>
          <p:nvSpPr>
            <p:cNvPr id="26628" name="Rectangle 4"/>
            <p:cNvSpPr>
              <a:spLocks noChangeArrowheads="1"/>
            </p:cNvSpPr>
            <p:nvPr/>
          </p:nvSpPr>
          <p:spPr bwMode="auto">
            <a:xfrm>
              <a:off x="333" y="1031"/>
              <a:ext cx="443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tabLst>
                  <a:tab pos="2003425" algn="ctr"/>
                  <a:tab pos="4191000" algn="ctr"/>
                  <a:tab pos="6858000" algn="ctr"/>
                </a:tabLst>
                <a:defRPr/>
              </a:pPr>
              <a:r>
                <a:rPr lang="en-US" sz="20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	ORDERS	THREE-MONTH	</a:t>
              </a:r>
            </a:p>
            <a:p>
              <a:pPr>
                <a:tabLst>
                  <a:tab pos="2003425" algn="ctr"/>
                  <a:tab pos="4191000" algn="ctr"/>
                  <a:tab pos="6858000" algn="ctr"/>
                </a:tabLst>
                <a:defRPr/>
              </a:pPr>
              <a:r>
                <a:rPr lang="en-US" sz="20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MONTH	PER MONTH	MOVING AVERAGE	</a:t>
              </a:r>
            </a:p>
          </p:txBody>
        </p:sp>
        <p:sp>
          <p:nvSpPr>
            <p:cNvPr id="27670" name="Line 5"/>
            <p:cNvSpPr>
              <a:spLocks noChangeShapeType="1"/>
            </p:cNvSpPr>
            <p:nvPr/>
          </p:nvSpPr>
          <p:spPr bwMode="auto">
            <a:xfrm>
              <a:off x="356" y="1476"/>
              <a:ext cx="3474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7458079" y="2032001"/>
            <a:ext cx="2063752" cy="1549401"/>
            <a:chOff x="3311" y="863"/>
            <a:chExt cx="1300" cy="976"/>
          </a:xfrm>
        </p:grpSpPr>
        <p:sp>
          <p:nvSpPr>
            <p:cNvPr id="26632" name="Rectangle 8"/>
            <p:cNvSpPr>
              <a:spLocks noChangeArrowheads="1"/>
            </p:cNvSpPr>
            <p:nvPr/>
          </p:nvSpPr>
          <p:spPr bwMode="auto">
            <a:xfrm>
              <a:off x="3311" y="1420"/>
              <a:ext cx="709" cy="2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400" b="1" i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MA</a:t>
              </a:r>
              <a:r>
                <a:rPr lang="en-US" sz="2400" b="1" baseline="-25000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5</a:t>
              </a:r>
              <a:r>
                <a:rPr lang="en-US" sz="24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 = </a:t>
              </a:r>
            </a:p>
          </p:txBody>
        </p:sp>
        <p:grpSp>
          <p:nvGrpSpPr>
            <p:cNvPr id="27661" name="Group 9"/>
            <p:cNvGrpSpPr>
              <a:grpSpLocks/>
            </p:cNvGrpSpPr>
            <p:nvPr/>
          </p:nvGrpSpPr>
          <p:grpSpPr bwMode="auto">
            <a:xfrm>
              <a:off x="3969" y="863"/>
              <a:ext cx="642" cy="976"/>
              <a:chOff x="3961" y="891"/>
              <a:chExt cx="642" cy="976"/>
            </a:xfrm>
          </p:grpSpPr>
          <p:grpSp>
            <p:nvGrpSpPr>
              <p:cNvPr id="27662" name="Group 10"/>
              <p:cNvGrpSpPr>
                <a:grpSpLocks/>
              </p:cNvGrpSpPr>
              <p:nvPr/>
            </p:nvGrpSpPr>
            <p:grpSpPr bwMode="auto">
              <a:xfrm>
                <a:off x="3961" y="891"/>
                <a:ext cx="642" cy="708"/>
                <a:chOff x="3961" y="891"/>
                <a:chExt cx="642" cy="708"/>
              </a:xfrm>
            </p:grpSpPr>
            <p:sp>
              <p:nvSpPr>
                <p:cNvPr id="26635" name="Rectangle 11"/>
                <p:cNvSpPr>
                  <a:spLocks noChangeArrowheads="1"/>
                </p:cNvSpPr>
                <p:nvPr/>
              </p:nvSpPr>
              <p:spPr bwMode="auto">
                <a:xfrm>
                  <a:off x="3961" y="891"/>
                  <a:ext cx="372" cy="708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90488" tIns="44450" rIns="90488" bIns="44450">
                  <a:spAutoFit/>
                </a:bodyPr>
                <a:lstStyle/>
                <a:p>
                  <a:pPr algn="ctr">
                    <a:lnSpc>
                      <a:spcPct val="210000"/>
                    </a:lnSpc>
                    <a:defRPr/>
                  </a:pPr>
                  <a:r>
                    <a:rPr lang="en-US" sz="1600" b="1">
                      <a:solidFill>
                        <a:srgbClr val="EEEEEE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Arial" charset="0"/>
                      <a:cs typeface="Arial" charset="0"/>
                    </a:rPr>
                    <a:t>5</a:t>
                  </a:r>
                  <a:endParaRPr lang="en-US" sz="1600" b="1" i="1">
                    <a:solidFill>
                      <a:srgbClr val="EEEEE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  <a:p>
                  <a:pPr algn="ctr">
                    <a:lnSpc>
                      <a:spcPct val="210000"/>
                    </a:lnSpc>
                    <a:defRPr/>
                  </a:pPr>
                  <a:r>
                    <a:rPr lang="en-US" sz="1600" b="1" i="1">
                      <a:solidFill>
                        <a:srgbClr val="EEEEEE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i</a:t>
                  </a:r>
                  <a:r>
                    <a:rPr lang="en-US" sz="1600" b="1" i="1">
                      <a:solidFill>
                        <a:srgbClr val="EEEEEE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Arial" charset="0"/>
                      <a:cs typeface="Arial" charset="0"/>
                    </a:rPr>
                    <a:t> </a:t>
                  </a:r>
                  <a:r>
                    <a:rPr lang="en-US" sz="1600" b="1">
                      <a:solidFill>
                        <a:srgbClr val="EEEEEE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Arial" charset="0"/>
                      <a:cs typeface="Arial" charset="0"/>
                    </a:rPr>
                    <a:t>= 1</a:t>
                  </a:r>
                </a:p>
              </p:txBody>
            </p:sp>
            <p:sp>
              <p:nvSpPr>
                <p:cNvPr id="26636" name="Rectangle 12"/>
                <p:cNvSpPr>
                  <a:spLocks noChangeArrowheads="1"/>
                </p:cNvSpPr>
                <p:nvPr/>
              </p:nvSpPr>
              <p:spPr bwMode="auto">
                <a:xfrm>
                  <a:off x="4009" y="1138"/>
                  <a:ext cx="269" cy="367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90488" tIns="44450" rIns="90488" bIns="44450">
                  <a:spAutoFit/>
                </a:bodyPr>
                <a:lstStyle/>
                <a:p>
                  <a:pPr>
                    <a:defRPr/>
                  </a:pPr>
                  <a:r>
                    <a:rPr lang="en-US" sz="3200" b="1">
                      <a:solidFill>
                        <a:srgbClr val="EEEEEE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Symbol" pitchFamily="18" charset="2"/>
                      <a:cs typeface="Arial" charset="0"/>
                    </a:rPr>
                    <a:t></a:t>
                  </a:r>
                </a:p>
              </p:txBody>
            </p:sp>
            <p:sp>
              <p:nvSpPr>
                <p:cNvPr id="26637" name="Rectangle 13"/>
                <p:cNvSpPr>
                  <a:spLocks noChangeArrowheads="1"/>
                </p:cNvSpPr>
                <p:nvPr/>
              </p:nvSpPr>
              <p:spPr bwMode="auto">
                <a:xfrm>
                  <a:off x="4231" y="1148"/>
                  <a:ext cx="372" cy="289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90488" tIns="44450" rIns="90488" bIns="44450">
                  <a:spAutoFit/>
                </a:bodyPr>
                <a:lstStyle/>
                <a:p>
                  <a:pPr>
                    <a:defRPr/>
                  </a:pPr>
                  <a:r>
                    <a:rPr lang="en-US" sz="2400" b="1" i="1" dirty="0" err="1" smtClean="0">
                      <a:solidFill>
                        <a:srgbClr val="EEEEEE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Arial" charset="0"/>
                      <a:cs typeface="Arial" charset="0"/>
                    </a:rPr>
                    <a:t>D</a:t>
                  </a:r>
                  <a:r>
                    <a:rPr lang="en-US" sz="2400" b="1" i="1" baseline="-25000" dirty="0" err="1" smtClean="0">
                      <a:solidFill>
                        <a:srgbClr val="EEEEEE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t-i</a:t>
                  </a:r>
                  <a:endParaRPr lang="en-US" sz="2400" b="1" i="1" baseline="-25000" dirty="0">
                    <a:solidFill>
                      <a:srgbClr val="EEEEE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26638" name="Rectangle 14"/>
              <p:cNvSpPr>
                <a:spLocks noChangeArrowheads="1"/>
              </p:cNvSpPr>
              <p:nvPr/>
            </p:nvSpPr>
            <p:spPr bwMode="auto">
              <a:xfrm>
                <a:off x="4129" y="1578"/>
                <a:ext cx="223" cy="28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>
                  <a:defRPr/>
                </a:pPr>
                <a:r>
                  <a:rPr lang="en-US" sz="2400" b="1">
                    <a:solidFill>
                      <a:srgbClr val="EEEEE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cs typeface="Arial" charset="0"/>
                  </a:rPr>
                  <a:t>5</a:t>
                </a:r>
                <a:endParaRPr lang="en-US" sz="2400" b="1" i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endParaRPr>
              </a:p>
            </p:txBody>
          </p:sp>
          <p:sp>
            <p:nvSpPr>
              <p:cNvPr id="27664" name="Line 15"/>
              <p:cNvSpPr>
                <a:spLocks noChangeShapeType="1"/>
              </p:cNvSpPr>
              <p:nvPr/>
            </p:nvSpPr>
            <p:spPr bwMode="auto">
              <a:xfrm flipH="1">
                <a:off x="3999" y="1586"/>
                <a:ext cx="520" cy="0"/>
              </a:xfrm>
              <a:prstGeom prst="line">
                <a:avLst/>
              </a:prstGeom>
              <a:noFill/>
              <a:ln w="28575">
                <a:solidFill>
                  <a:srgbClr val="EEEEE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6988175" y="3721100"/>
            <a:ext cx="3321050" cy="762000"/>
            <a:chOff x="3495" y="2362"/>
            <a:chExt cx="2092" cy="480"/>
          </a:xfrm>
        </p:grpSpPr>
        <p:sp>
          <p:nvSpPr>
            <p:cNvPr id="26641" name="Rectangle 17"/>
            <p:cNvSpPr>
              <a:spLocks noChangeArrowheads="1"/>
            </p:cNvSpPr>
            <p:nvPr/>
          </p:nvSpPr>
          <p:spPr bwMode="auto">
            <a:xfrm>
              <a:off x="3495" y="2468"/>
              <a:ext cx="209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en-US" sz="20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=</a:t>
              </a:r>
            </a:p>
          </p:txBody>
        </p:sp>
        <p:grpSp>
          <p:nvGrpSpPr>
            <p:cNvPr id="27657" name="Group 18"/>
            <p:cNvGrpSpPr>
              <a:grpSpLocks/>
            </p:cNvGrpSpPr>
            <p:nvPr/>
          </p:nvGrpSpPr>
          <p:grpSpPr bwMode="auto">
            <a:xfrm>
              <a:off x="3679" y="2362"/>
              <a:ext cx="1908" cy="480"/>
              <a:chOff x="3679" y="2344"/>
              <a:chExt cx="1908" cy="480"/>
            </a:xfrm>
          </p:grpSpPr>
          <p:sp>
            <p:nvSpPr>
              <p:cNvPr id="26643" name="Rectangle 19"/>
              <p:cNvSpPr>
                <a:spLocks noChangeArrowheads="1"/>
              </p:cNvSpPr>
              <p:nvPr/>
            </p:nvSpPr>
            <p:spPr bwMode="auto">
              <a:xfrm>
                <a:off x="3679" y="2344"/>
                <a:ext cx="1908" cy="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10000"/>
                  </a:lnSpc>
                  <a:defRPr/>
                </a:pPr>
                <a:r>
                  <a:rPr lang="en-US" sz="2000" b="1">
                    <a:solidFill>
                      <a:srgbClr val="EEEEE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cs typeface="Arial" charset="0"/>
                  </a:rPr>
                  <a:t>90 + 110 + 130 + 75 + 50</a:t>
                </a:r>
              </a:p>
              <a:p>
                <a:pPr algn="ctr">
                  <a:lnSpc>
                    <a:spcPct val="110000"/>
                  </a:lnSpc>
                  <a:defRPr/>
                </a:pPr>
                <a:r>
                  <a:rPr lang="en-US" sz="2000" b="1">
                    <a:solidFill>
                      <a:srgbClr val="EEEEE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cs typeface="Arial" charset="0"/>
                  </a:rPr>
                  <a:t>5</a:t>
                </a:r>
              </a:p>
            </p:txBody>
          </p:sp>
          <p:sp>
            <p:nvSpPr>
              <p:cNvPr id="27659" name="Line 20"/>
              <p:cNvSpPr>
                <a:spLocks noChangeShapeType="1"/>
              </p:cNvSpPr>
              <p:nvPr/>
            </p:nvSpPr>
            <p:spPr bwMode="auto">
              <a:xfrm>
                <a:off x="3724" y="2597"/>
                <a:ext cx="1814" cy="0"/>
              </a:xfrm>
              <a:prstGeom prst="line">
                <a:avLst/>
              </a:prstGeom>
              <a:noFill/>
              <a:ln w="28575">
                <a:solidFill>
                  <a:srgbClr val="EEEEE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6645" name="Rectangle 21"/>
          <p:cNvSpPr>
            <a:spLocks noChangeArrowheads="1"/>
          </p:cNvSpPr>
          <p:nvPr/>
        </p:nvSpPr>
        <p:spPr bwMode="auto">
          <a:xfrm>
            <a:off x="7261226" y="4681538"/>
            <a:ext cx="2970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= 91 orders for Nov</a:t>
            </a:r>
          </a:p>
        </p:txBody>
      </p:sp>
      <p:sp>
        <p:nvSpPr>
          <p:cNvPr id="26647" name="Rectangle 23"/>
          <p:cNvSpPr>
            <a:spLocks noGrp="1" noChangeArrowheads="1"/>
          </p:cNvSpPr>
          <p:nvPr>
            <p:ph type="title"/>
          </p:nvPr>
        </p:nvSpPr>
        <p:spPr>
          <a:xfrm>
            <a:off x="1524000" y="609601"/>
            <a:ext cx="7772400" cy="874713"/>
          </a:xfrm>
        </p:spPr>
        <p:txBody>
          <a:bodyPr vert="horz" lIns="90488" tIns="44450" rIns="90488" bIns="44450" rtlCol="0" anchor="ctr" anchorCtr="0"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4000"/>
              <a:t>Simple Moving Average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02655" y="101203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400771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6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495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664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0" y="609601"/>
            <a:ext cx="7772400" cy="874713"/>
          </a:xfrm>
        </p:spPr>
        <p:txBody>
          <a:bodyPr vert="horz" lIns="90488" tIns="44450" rIns="90488" bIns="44450" rtlCol="0" anchor="ctr" anchorCtr="0"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4000"/>
              <a:t>Simple Moving Average</a:t>
            </a: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2052638" y="2333626"/>
            <a:ext cx="737235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187575" algn="r"/>
                <a:tab pos="4387850" algn="r"/>
                <a:tab pos="6956425" algn="r"/>
              </a:tabLst>
              <a:defRPr/>
            </a:pPr>
            <a:r>
              <a:rPr lang="en-US" sz="20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Jan	120	–	 –</a:t>
            </a:r>
          </a:p>
          <a:p>
            <a:pPr>
              <a:tabLst>
                <a:tab pos="2187575" algn="r"/>
                <a:tab pos="4387850" algn="r"/>
                <a:tab pos="6956425" algn="r"/>
              </a:tabLst>
              <a:defRPr/>
            </a:pPr>
            <a:r>
              <a:rPr lang="en-US" sz="20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Feb	90	 –	 –</a:t>
            </a:r>
          </a:p>
          <a:p>
            <a:pPr>
              <a:tabLst>
                <a:tab pos="2187575" algn="r"/>
                <a:tab pos="4387850" algn="r"/>
                <a:tab pos="6956425" algn="r"/>
              </a:tabLst>
              <a:defRPr/>
            </a:pPr>
            <a:r>
              <a:rPr lang="en-US" sz="20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Mar	100	 –	 –</a:t>
            </a:r>
          </a:p>
          <a:p>
            <a:pPr>
              <a:tabLst>
                <a:tab pos="2187575" algn="r"/>
                <a:tab pos="4387850" algn="r"/>
                <a:tab pos="6956425" algn="r"/>
              </a:tabLst>
              <a:defRPr/>
            </a:pPr>
            <a:r>
              <a:rPr lang="en-US" sz="20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Apr	75	103.3	 –</a:t>
            </a:r>
          </a:p>
          <a:p>
            <a:pPr>
              <a:tabLst>
                <a:tab pos="2187575" algn="r"/>
                <a:tab pos="4387850" algn="r"/>
                <a:tab pos="6956425" algn="r"/>
              </a:tabLst>
              <a:defRPr/>
            </a:pPr>
            <a:r>
              <a:rPr lang="en-US" sz="20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May	110	88.3	 –</a:t>
            </a:r>
          </a:p>
          <a:p>
            <a:pPr>
              <a:tabLst>
                <a:tab pos="2187575" algn="r"/>
                <a:tab pos="4387850" algn="r"/>
                <a:tab pos="6956425" algn="r"/>
              </a:tabLst>
              <a:defRPr/>
            </a:pPr>
            <a:r>
              <a:rPr lang="en-US" sz="20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June	50	95.0	99.0</a:t>
            </a:r>
          </a:p>
          <a:p>
            <a:pPr>
              <a:tabLst>
                <a:tab pos="2187575" algn="r"/>
                <a:tab pos="4387850" algn="r"/>
                <a:tab pos="6956425" algn="r"/>
              </a:tabLst>
              <a:defRPr/>
            </a:pPr>
            <a:r>
              <a:rPr lang="en-US" sz="20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July	75	78.3	85.0</a:t>
            </a:r>
          </a:p>
          <a:p>
            <a:pPr>
              <a:tabLst>
                <a:tab pos="2187575" algn="r"/>
                <a:tab pos="4387850" algn="r"/>
                <a:tab pos="6956425" algn="r"/>
              </a:tabLst>
              <a:defRPr/>
            </a:pPr>
            <a:r>
              <a:rPr lang="en-US" sz="20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Aug	130	78.3	82.0</a:t>
            </a:r>
          </a:p>
          <a:p>
            <a:pPr>
              <a:tabLst>
                <a:tab pos="2187575" algn="r"/>
                <a:tab pos="4387850" algn="r"/>
                <a:tab pos="6956425" algn="r"/>
              </a:tabLst>
              <a:defRPr/>
            </a:pPr>
            <a:r>
              <a:rPr lang="en-US" sz="20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Sept	110	85.0	88.0</a:t>
            </a:r>
          </a:p>
          <a:p>
            <a:pPr>
              <a:tabLst>
                <a:tab pos="2187575" algn="r"/>
                <a:tab pos="4387850" algn="r"/>
                <a:tab pos="6956425" algn="r"/>
              </a:tabLst>
              <a:defRPr/>
            </a:pPr>
            <a:r>
              <a:rPr lang="en-US" sz="20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Oct	90	105.0	95.0</a:t>
            </a:r>
          </a:p>
          <a:p>
            <a:pPr>
              <a:tabLst>
                <a:tab pos="2187575" algn="r"/>
                <a:tab pos="4387850" algn="r"/>
                <a:tab pos="6956425" algn="r"/>
              </a:tabLst>
              <a:defRPr/>
            </a:pPr>
            <a:r>
              <a:rPr lang="en-US" sz="20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Nov	 –	110.0	91.0</a:t>
            </a: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2052638" y="1636714"/>
            <a:ext cx="82216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tabLst>
                <a:tab pos="2003425" algn="ctr"/>
                <a:tab pos="4191000" algn="ctr"/>
                <a:tab pos="6858000" algn="ctr"/>
              </a:tabLst>
              <a:defRPr/>
            </a:pPr>
            <a:r>
              <a:rPr lang="en-US" sz="20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	ORDERS	THREE-MONTH	FIVE-MONTH</a:t>
            </a:r>
          </a:p>
          <a:p>
            <a:pPr>
              <a:tabLst>
                <a:tab pos="2003425" algn="ctr"/>
                <a:tab pos="4191000" algn="ctr"/>
                <a:tab pos="6858000" algn="ctr"/>
              </a:tabLst>
              <a:defRPr/>
            </a:pPr>
            <a:r>
              <a:rPr lang="en-US" sz="20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MONTH	PER MONTH	MOVING AVERAGE	MOVING AVERAGE</a:t>
            </a:r>
          </a:p>
        </p:txBody>
      </p:sp>
      <p:sp>
        <p:nvSpPr>
          <p:cNvPr id="28680" name="Line 8"/>
          <p:cNvSpPr>
            <a:spLocks noChangeShapeType="1"/>
          </p:cNvSpPr>
          <p:nvPr/>
        </p:nvSpPr>
        <p:spPr bwMode="auto">
          <a:xfrm>
            <a:off x="2089150" y="2343150"/>
            <a:ext cx="81407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35327" y="80089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48448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35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8676" grpId="0"/>
      <p:bldP spid="28678" grpId="0"/>
      <p:bldP spid="28679" grpId="0"/>
      <p:bldP spid="2868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title"/>
          </p:nvPr>
        </p:nvSpPr>
        <p:spPr>
          <a:xfrm>
            <a:off x="2224088" y="512764"/>
            <a:ext cx="7772400" cy="885825"/>
          </a:xfrm>
        </p:spPr>
        <p:txBody>
          <a:bodyPr vert="horz" lIns="90488" tIns="44450" rIns="90488" bIns="44450" rtlCol="0" anchor="ctr" anchorCtr="0">
            <a:normAutofit/>
          </a:bodyPr>
          <a:lstStyle/>
          <a:p>
            <a:pPr eaLnBrk="1" hangingPunct="1">
              <a:defRPr/>
            </a:pPr>
            <a:r>
              <a:rPr lang="en-US" sz="4000"/>
              <a:t>Smoothing Effects</a:t>
            </a: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2459038" y="1292226"/>
            <a:ext cx="69215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lnSpc>
                <a:spcPct val="265000"/>
              </a:lnSpc>
              <a:defRPr/>
            </a:pPr>
            <a:r>
              <a:rPr lang="en-US" sz="16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150 </a:t>
            </a:r>
            <a:r>
              <a:rPr lang="en-US" sz="1600" b="1">
                <a:solidFill>
                  <a:srgbClr val="EEEEEE"/>
                </a:solidFill>
                <a:latin typeface="Arial" charset="0"/>
                <a:cs typeface="Arial" charset="0"/>
              </a:rPr>
              <a:t>–</a:t>
            </a:r>
            <a:endParaRPr lang="en-US" sz="1600" b="1">
              <a:solidFill>
                <a:srgbClr val="EEEEE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  <a:p>
            <a:pPr algn="r">
              <a:lnSpc>
                <a:spcPct val="265000"/>
              </a:lnSpc>
              <a:defRPr/>
            </a:pPr>
            <a:r>
              <a:rPr lang="en-US" sz="16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125 </a:t>
            </a:r>
            <a:r>
              <a:rPr lang="en-US" sz="1600" b="1">
                <a:solidFill>
                  <a:srgbClr val="EEEEEE"/>
                </a:solidFill>
                <a:latin typeface="Arial" charset="0"/>
                <a:cs typeface="Arial" charset="0"/>
              </a:rPr>
              <a:t>–</a:t>
            </a:r>
            <a:endParaRPr lang="en-US" sz="1600" b="1">
              <a:solidFill>
                <a:srgbClr val="EEEEE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  <a:p>
            <a:pPr algn="r">
              <a:lnSpc>
                <a:spcPct val="265000"/>
              </a:lnSpc>
              <a:defRPr/>
            </a:pPr>
            <a:r>
              <a:rPr lang="en-US" sz="16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100 </a:t>
            </a:r>
            <a:r>
              <a:rPr lang="en-US" sz="1600" b="1">
                <a:solidFill>
                  <a:srgbClr val="EEEEEE"/>
                </a:solidFill>
                <a:latin typeface="Arial" charset="0"/>
                <a:cs typeface="Arial" charset="0"/>
              </a:rPr>
              <a:t>–</a:t>
            </a:r>
            <a:endParaRPr lang="en-US" sz="1600" b="1">
              <a:solidFill>
                <a:srgbClr val="EEEEE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  <a:p>
            <a:pPr algn="r">
              <a:lnSpc>
                <a:spcPct val="265000"/>
              </a:lnSpc>
              <a:defRPr/>
            </a:pPr>
            <a:r>
              <a:rPr lang="en-US" sz="16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75 </a:t>
            </a:r>
            <a:r>
              <a:rPr lang="en-US" sz="1600" b="1">
                <a:solidFill>
                  <a:srgbClr val="EEEEEE"/>
                </a:solidFill>
                <a:latin typeface="Arial" charset="0"/>
                <a:cs typeface="Arial" charset="0"/>
              </a:rPr>
              <a:t>–</a:t>
            </a:r>
            <a:endParaRPr lang="en-US" sz="1600" b="1">
              <a:solidFill>
                <a:srgbClr val="EEEEE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  <a:p>
            <a:pPr algn="r">
              <a:lnSpc>
                <a:spcPct val="265000"/>
              </a:lnSpc>
              <a:defRPr/>
            </a:pPr>
            <a:r>
              <a:rPr lang="en-US" sz="16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50 </a:t>
            </a:r>
            <a:r>
              <a:rPr lang="en-US" sz="1600" b="1">
                <a:solidFill>
                  <a:srgbClr val="EEEEEE"/>
                </a:solidFill>
                <a:latin typeface="Arial" charset="0"/>
                <a:cs typeface="Arial" charset="0"/>
              </a:rPr>
              <a:t>–</a:t>
            </a:r>
            <a:endParaRPr lang="en-US" sz="1600" b="1">
              <a:solidFill>
                <a:srgbClr val="EEEEE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  <a:p>
            <a:pPr algn="r">
              <a:lnSpc>
                <a:spcPct val="265000"/>
              </a:lnSpc>
              <a:defRPr/>
            </a:pPr>
            <a:r>
              <a:rPr lang="en-US" sz="16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25 </a:t>
            </a:r>
            <a:r>
              <a:rPr lang="en-US" sz="1600" b="1">
                <a:solidFill>
                  <a:srgbClr val="EEEEEE"/>
                </a:solidFill>
                <a:latin typeface="Arial" charset="0"/>
                <a:cs typeface="Arial" charset="0"/>
              </a:rPr>
              <a:t>–</a:t>
            </a:r>
            <a:endParaRPr lang="en-US" sz="1600" b="1">
              <a:solidFill>
                <a:srgbClr val="EEEEE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  <a:p>
            <a:pPr algn="r">
              <a:lnSpc>
                <a:spcPct val="265000"/>
              </a:lnSpc>
              <a:defRPr/>
            </a:pPr>
            <a:r>
              <a:rPr lang="en-US" sz="16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0 </a:t>
            </a:r>
            <a:r>
              <a:rPr lang="en-US" sz="1600" b="1">
                <a:solidFill>
                  <a:srgbClr val="EEEEEE"/>
                </a:solidFill>
                <a:latin typeface="Arial" charset="0"/>
                <a:cs typeface="Arial" charset="0"/>
              </a:rPr>
              <a:t>–</a:t>
            </a:r>
          </a:p>
        </p:txBody>
      </p:sp>
      <p:sp>
        <p:nvSpPr>
          <p:cNvPr id="30727" name="Freeform 7"/>
          <p:cNvSpPr>
            <a:spLocks/>
          </p:cNvSpPr>
          <p:nvPr/>
        </p:nvSpPr>
        <p:spPr bwMode="auto">
          <a:xfrm>
            <a:off x="3584576" y="2328863"/>
            <a:ext cx="5643563" cy="2087562"/>
          </a:xfrm>
          <a:custGeom>
            <a:avLst/>
            <a:gdLst>
              <a:gd name="T0" fmla="*/ 0 w 3555"/>
              <a:gd name="T1" fmla="*/ 403224903 h 1315"/>
              <a:gd name="T2" fmla="*/ 1030744791 w 3555"/>
              <a:gd name="T3" fmla="*/ 1544854617 h 1315"/>
              <a:gd name="T4" fmla="*/ 1993444564 w 3555"/>
              <a:gd name="T5" fmla="*/ 1209674710 h 1315"/>
              <a:gd name="T6" fmla="*/ 2147483646 w 3555"/>
              <a:gd name="T7" fmla="*/ 2147483646 h 1315"/>
              <a:gd name="T8" fmla="*/ 2147483646 w 3555"/>
              <a:gd name="T9" fmla="*/ 940017262 h 1315"/>
              <a:gd name="T10" fmla="*/ 2147483646 w 3555"/>
              <a:gd name="T11" fmla="*/ 2147483646 h 1315"/>
              <a:gd name="T12" fmla="*/ 2147483646 w 3555"/>
              <a:gd name="T13" fmla="*/ 2147483646 h 1315"/>
              <a:gd name="T14" fmla="*/ 2147483646 w 3555"/>
              <a:gd name="T15" fmla="*/ 0 h 1315"/>
              <a:gd name="T16" fmla="*/ 2147483646 w 3555"/>
              <a:gd name="T17" fmla="*/ 1073586305 h 1315"/>
              <a:gd name="T18" fmla="*/ 2147483646 w 3555"/>
              <a:gd name="T19" fmla="*/ 1544854617 h 131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555"/>
              <a:gd name="T31" fmla="*/ 0 h 1315"/>
              <a:gd name="T32" fmla="*/ 3555 w 3555"/>
              <a:gd name="T33" fmla="*/ 1315 h 131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555" h="1315">
                <a:moveTo>
                  <a:pt x="0" y="160"/>
                </a:moveTo>
                <a:lnTo>
                  <a:pt x="409" y="613"/>
                </a:lnTo>
                <a:lnTo>
                  <a:pt x="791" y="480"/>
                </a:lnTo>
                <a:lnTo>
                  <a:pt x="1191" y="898"/>
                </a:lnTo>
                <a:lnTo>
                  <a:pt x="1582" y="373"/>
                </a:lnTo>
                <a:lnTo>
                  <a:pt x="1973" y="1315"/>
                </a:lnTo>
                <a:lnTo>
                  <a:pt x="2373" y="880"/>
                </a:lnTo>
                <a:lnTo>
                  <a:pt x="2755" y="0"/>
                </a:lnTo>
                <a:lnTo>
                  <a:pt x="3146" y="426"/>
                </a:lnTo>
                <a:lnTo>
                  <a:pt x="3555" y="613"/>
                </a:lnTo>
              </a:path>
            </a:pathLst>
          </a:custGeom>
          <a:noFill/>
          <a:ln w="762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8" name="Oval 8"/>
          <p:cNvSpPr>
            <a:spLocks noChangeArrowheads="1"/>
          </p:cNvSpPr>
          <p:nvPr/>
        </p:nvSpPr>
        <p:spPr bwMode="auto">
          <a:xfrm>
            <a:off x="3527425" y="2530475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0729" name="Oval 9"/>
          <p:cNvSpPr>
            <a:spLocks noChangeArrowheads="1"/>
          </p:cNvSpPr>
          <p:nvPr/>
        </p:nvSpPr>
        <p:spPr bwMode="auto">
          <a:xfrm>
            <a:off x="4154488" y="3246438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0730" name="Oval 10"/>
          <p:cNvSpPr>
            <a:spLocks noChangeArrowheads="1"/>
          </p:cNvSpPr>
          <p:nvPr/>
        </p:nvSpPr>
        <p:spPr bwMode="auto">
          <a:xfrm>
            <a:off x="6037263" y="2857500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0731" name="Oval 11"/>
          <p:cNvSpPr>
            <a:spLocks noChangeArrowheads="1"/>
          </p:cNvSpPr>
          <p:nvPr/>
        </p:nvSpPr>
        <p:spPr bwMode="auto">
          <a:xfrm>
            <a:off x="4772025" y="3048000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0732" name="Oval 12"/>
          <p:cNvSpPr>
            <a:spLocks noChangeArrowheads="1"/>
          </p:cNvSpPr>
          <p:nvPr/>
        </p:nvSpPr>
        <p:spPr bwMode="auto">
          <a:xfrm>
            <a:off x="5416550" y="3681413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0733" name="Oval 13"/>
          <p:cNvSpPr>
            <a:spLocks noChangeArrowheads="1"/>
          </p:cNvSpPr>
          <p:nvPr/>
        </p:nvSpPr>
        <p:spPr bwMode="auto">
          <a:xfrm>
            <a:off x="7285038" y="3690938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0734" name="Oval 14"/>
          <p:cNvSpPr>
            <a:spLocks noChangeArrowheads="1"/>
          </p:cNvSpPr>
          <p:nvPr/>
        </p:nvSpPr>
        <p:spPr bwMode="auto">
          <a:xfrm>
            <a:off x="6656388" y="4351338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0735" name="Oval 15"/>
          <p:cNvSpPr>
            <a:spLocks noChangeArrowheads="1"/>
          </p:cNvSpPr>
          <p:nvPr/>
        </p:nvSpPr>
        <p:spPr bwMode="auto">
          <a:xfrm>
            <a:off x="7893050" y="2276475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0736" name="Oval 16"/>
          <p:cNvSpPr>
            <a:spLocks noChangeArrowheads="1"/>
          </p:cNvSpPr>
          <p:nvPr/>
        </p:nvSpPr>
        <p:spPr bwMode="auto">
          <a:xfrm>
            <a:off x="8518525" y="2941638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0737" name="Oval 17"/>
          <p:cNvSpPr>
            <a:spLocks noChangeArrowheads="1"/>
          </p:cNvSpPr>
          <p:nvPr/>
        </p:nvSpPr>
        <p:spPr bwMode="auto">
          <a:xfrm>
            <a:off x="9166225" y="3249613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0738" name="Freeform 18"/>
          <p:cNvSpPr>
            <a:spLocks/>
          </p:cNvSpPr>
          <p:nvPr/>
        </p:nvSpPr>
        <p:spPr bwMode="auto">
          <a:xfrm>
            <a:off x="2963864" y="1609725"/>
            <a:ext cx="6884987" cy="4076700"/>
          </a:xfrm>
          <a:custGeom>
            <a:avLst/>
            <a:gdLst>
              <a:gd name="T0" fmla="*/ 0 w 4337"/>
              <a:gd name="T1" fmla="*/ 0 h 2453"/>
              <a:gd name="T2" fmla="*/ 0 w 4337"/>
              <a:gd name="T3" fmla="*/ 2147483646 h 2453"/>
              <a:gd name="T4" fmla="*/ 2147483646 w 4337"/>
              <a:gd name="T5" fmla="*/ 2147483646 h 2453"/>
              <a:gd name="T6" fmla="*/ 0 60000 65536"/>
              <a:gd name="T7" fmla="*/ 0 60000 65536"/>
              <a:gd name="T8" fmla="*/ 0 60000 65536"/>
              <a:gd name="T9" fmla="*/ 0 w 4337"/>
              <a:gd name="T10" fmla="*/ 0 h 2453"/>
              <a:gd name="T11" fmla="*/ 4337 w 4337"/>
              <a:gd name="T12" fmla="*/ 2453 h 245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37" h="2453">
                <a:moveTo>
                  <a:pt x="0" y="0"/>
                </a:moveTo>
                <a:lnTo>
                  <a:pt x="0" y="2453"/>
                </a:lnTo>
                <a:lnTo>
                  <a:pt x="4337" y="2453"/>
                </a:lnTo>
              </a:path>
            </a:pathLst>
          </a:custGeom>
          <a:noFill/>
          <a:ln w="57150">
            <a:solidFill>
              <a:srgbClr val="EEEEE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9" name="Rectangle 19"/>
          <p:cNvSpPr>
            <a:spLocks noChangeArrowheads="1"/>
          </p:cNvSpPr>
          <p:nvPr/>
        </p:nvSpPr>
        <p:spPr bwMode="auto">
          <a:xfrm>
            <a:off x="3038475" y="5389563"/>
            <a:ext cx="7050088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tabLst>
                <a:tab pos="479425" algn="ctr"/>
                <a:tab pos="1143000" algn="ctr"/>
                <a:tab pos="1720850" algn="ctr"/>
                <a:tab pos="2384425" algn="ctr"/>
                <a:tab pos="2949575" algn="ctr"/>
                <a:tab pos="3625850" algn="ctr"/>
                <a:tab pos="4191000" algn="ctr"/>
                <a:tab pos="4854575" algn="ctr"/>
                <a:tab pos="5432425" algn="ctr"/>
                <a:tab pos="6096000" algn="ctr"/>
                <a:tab pos="6673850" algn="ctr"/>
              </a:tabLst>
              <a:defRPr/>
            </a:pPr>
            <a:r>
              <a:rPr lang="en-US" sz="1600" b="1">
                <a:solidFill>
                  <a:srgbClr val="EEEEEE"/>
                </a:solidFill>
                <a:latin typeface="Arial" charset="0"/>
                <a:cs typeface="Arial" charset="0"/>
              </a:rPr>
              <a:t>	|	|	|	|	|	|	|	|	|	|	|</a:t>
            </a:r>
          </a:p>
          <a:p>
            <a:pPr>
              <a:lnSpc>
                <a:spcPct val="110000"/>
              </a:lnSpc>
              <a:tabLst>
                <a:tab pos="479425" algn="ctr"/>
                <a:tab pos="1143000" algn="ctr"/>
                <a:tab pos="1720850" algn="ctr"/>
                <a:tab pos="2384425" algn="ctr"/>
                <a:tab pos="2949575" algn="ctr"/>
                <a:tab pos="3625850" algn="ctr"/>
                <a:tab pos="4191000" algn="ctr"/>
                <a:tab pos="4854575" algn="ctr"/>
                <a:tab pos="5432425" algn="ctr"/>
                <a:tab pos="6096000" algn="ctr"/>
                <a:tab pos="6673850" algn="ctr"/>
              </a:tabLst>
              <a:defRPr/>
            </a:pPr>
            <a:r>
              <a:rPr lang="en-US" sz="1600" b="1">
                <a:solidFill>
                  <a:srgbClr val="EEEEEE"/>
                </a:solidFill>
                <a:latin typeface="Arial" charset="0"/>
                <a:cs typeface="Arial" charset="0"/>
              </a:rPr>
              <a:t>	</a:t>
            </a:r>
            <a:r>
              <a:rPr lang="en-US" sz="16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Jan	Feb	Mar	Apr	May	June	July	Aug	Sept	Oct	Nov</a:t>
            </a:r>
          </a:p>
        </p:txBody>
      </p:sp>
      <p:sp>
        <p:nvSpPr>
          <p:cNvPr id="30740" name="Rectangle 20"/>
          <p:cNvSpPr>
            <a:spLocks noChangeArrowheads="1"/>
          </p:cNvSpPr>
          <p:nvPr/>
        </p:nvSpPr>
        <p:spPr bwMode="auto">
          <a:xfrm rot="-5400000">
            <a:off x="1897063" y="3549650"/>
            <a:ext cx="8509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Orders</a:t>
            </a:r>
          </a:p>
        </p:txBody>
      </p:sp>
      <p:sp>
        <p:nvSpPr>
          <p:cNvPr id="30741" name="Rectangle 21"/>
          <p:cNvSpPr>
            <a:spLocks noChangeArrowheads="1"/>
          </p:cNvSpPr>
          <p:nvPr/>
        </p:nvSpPr>
        <p:spPr bwMode="auto">
          <a:xfrm>
            <a:off x="6010275" y="5978525"/>
            <a:ext cx="793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Month</a:t>
            </a:r>
          </a:p>
        </p:txBody>
      </p:sp>
      <p:sp>
        <p:nvSpPr>
          <p:cNvPr id="30742" name="Rectangle 22"/>
          <p:cNvSpPr>
            <a:spLocks noChangeArrowheads="1"/>
          </p:cNvSpPr>
          <p:nvPr/>
        </p:nvSpPr>
        <p:spPr bwMode="auto">
          <a:xfrm>
            <a:off x="5080001" y="4679950"/>
            <a:ext cx="804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Actual</a:t>
            </a:r>
          </a:p>
        </p:txBody>
      </p:sp>
      <p:sp>
        <p:nvSpPr>
          <p:cNvPr id="30743" name="Line 23"/>
          <p:cNvSpPr>
            <a:spLocks noChangeShapeType="1"/>
          </p:cNvSpPr>
          <p:nvPr/>
        </p:nvSpPr>
        <p:spPr bwMode="auto">
          <a:xfrm flipH="1">
            <a:off x="5880101" y="4117976"/>
            <a:ext cx="665163" cy="677863"/>
          </a:xfrm>
          <a:prstGeom prst="line">
            <a:avLst/>
          </a:prstGeom>
          <a:noFill/>
          <a:ln w="57150">
            <a:solidFill>
              <a:srgbClr val="EEEEE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82058" y="126047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124335"/>
      </p:ext>
    </p:extLst>
  </p:cSld>
  <p:clrMapOvr>
    <a:masterClrMapping/>
  </p:clrMapOvr>
  <p:transition spd="med" advClick="0" advTm="2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0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0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7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0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07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07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0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0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3" dur="19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0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0723" grpId="0"/>
      <p:bldP spid="30726" grpId="0"/>
      <p:bldP spid="30727" grpId="0" animBg="1"/>
      <p:bldP spid="30728" grpId="0" animBg="1"/>
      <p:bldP spid="30729" grpId="0" animBg="1"/>
      <p:bldP spid="30730" grpId="0" animBg="1"/>
      <p:bldP spid="30731" grpId="0" animBg="1"/>
      <p:bldP spid="30732" grpId="0" animBg="1"/>
      <p:bldP spid="30733" grpId="0" animBg="1"/>
      <p:bldP spid="30734" grpId="0" animBg="1"/>
      <p:bldP spid="30735" grpId="0" animBg="1"/>
      <p:bldP spid="30736" grpId="0" animBg="1"/>
      <p:bldP spid="30737" grpId="0" animBg="1"/>
      <p:bldP spid="30738" grpId="0" animBg="1"/>
      <p:bldP spid="30739" grpId="0"/>
      <p:bldP spid="30740" grpId="0"/>
      <p:bldP spid="30741" grpId="0"/>
      <p:bldP spid="30742" grpId="0"/>
      <p:bldP spid="3074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title"/>
          </p:nvPr>
        </p:nvSpPr>
        <p:spPr>
          <a:xfrm>
            <a:off x="2224088" y="512764"/>
            <a:ext cx="7772400" cy="885825"/>
          </a:xfrm>
        </p:spPr>
        <p:txBody>
          <a:bodyPr vert="horz" lIns="90488" tIns="44450" rIns="90488" bIns="44450" rtlCol="0" anchor="ctr" anchorCtr="0">
            <a:normAutofit/>
          </a:bodyPr>
          <a:lstStyle/>
          <a:p>
            <a:pPr eaLnBrk="1" hangingPunct="1">
              <a:defRPr/>
            </a:pPr>
            <a:r>
              <a:rPr lang="en-US" sz="4000"/>
              <a:t>Smoothing Effects</a:t>
            </a: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2459038" y="1292226"/>
            <a:ext cx="69215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lnSpc>
                <a:spcPct val="265000"/>
              </a:lnSpc>
              <a:defRPr/>
            </a:pPr>
            <a:r>
              <a:rPr lang="en-US" sz="16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150 </a:t>
            </a:r>
            <a:r>
              <a:rPr lang="en-US" sz="1600" b="1">
                <a:solidFill>
                  <a:srgbClr val="EEEEEE"/>
                </a:solidFill>
                <a:latin typeface="Arial" charset="0"/>
                <a:cs typeface="Arial" charset="0"/>
              </a:rPr>
              <a:t>–</a:t>
            </a:r>
            <a:endParaRPr lang="en-US" sz="1600" b="1">
              <a:solidFill>
                <a:srgbClr val="EEEEE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  <a:p>
            <a:pPr algn="r">
              <a:lnSpc>
                <a:spcPct val="265000"/>
              </a:lnSpc>
              <a:defRPr/>
            </a:pPr>
            <a:r>
              <a:rPr lang="en-US" sz="16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125 </a:t>
            </a:r>
            <a:r>
              <a:rPr lang="en-US" sz="1600" b="1">
                <a:solidFill>
                  <a:srgbClr val="EEEEEE"/>
                </a:solidFill>
                <a:latin typeface="Arial" charset="0"/>
                <a:cs typeface="Arial" charset="0"/>
              </a:rPr>
              <a:t>–</a:t>
            </a:r>
            <a:endParaRPr lang="en-US" sz="1600" b="1">
              <a:solidFill>
                <a:srgbClr val="EEEEE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  <a:p>
            <a:pPr algn="r">
              <a:lnSpc>
                <a:spcPct val="265000"/>
              </a:lnSpc>
              <a:defRPr/>
            </a:pPr>
            <a:r>
              <a:rPr lang="en-US" sz="16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100 </a:t>
            </a:r>
            <a:r>
              <a:rPr lang="en-US" sz="1600" b="1">
                <a:solidFill>
                  <a:srgbClr val="EEEEEE"/>
                </a:solidFill>
                <a:latin typeface="Arial" charset="0"/>
                <a:cs typeface="Arial" charset="0"/>
              </a:rPr>
              <a:t>–</a:t>
            </a:r>
            <a:endParaRPr lang="en-US" sz="1600" b="1">
              <a:solidFill>
                <a:srgbClr val="EEEEE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  <a:p>
            <a:pPr algn="r">
              <a:lnSpc>
                <a:spcPct val="265000"/>
              </a:lnSpc>
              <a:defRPr/>
            </a:pPr>
            <a:r>
              <a:rPr lang="en-US" sz="16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75 </a:t>
            </a:r>
            <a:r>
              <a:rPr lang="en-US" sz="1600" b="1">
                <a:solidFill>
                  <a:srgbClr val="EEEEEE"/>
                </a:solidFill>
                <a:latin typeface="Arial" charset="0"/>
                <a:cs typeface="Arial" charset="0"/>
              </a:rPr>
              <a:t>–</a:t>
            </a:r>
            <a:endParaRPr lang="en-US" sz="1600" b="1">
              <a:solidFill>
                <a:srgbClr val="EEEEE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  <a:p>
            <a:pPr algn="r">
              <a:lnSpc>
                <a:spcPct val="265000"/>
              </a:lnSpc>
              <a:defRPr/>
            </a:pPr>
            <a:r>
              <a:rPr lang="en-US" sz="16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50 </a:t>
            </a:r>
            <a:r>
              <a:rPr lang="en-US" sz="1600" b="1">
                <a:solidFill>
                  <a:srgbClr val="EEEEEE"/>
                </a:solidFill>
                <a:latin typeface="Arial" charset="0"/>
                <a:cs typeface="Arial" charset="0"/>
              </a:rPr>
              <a:t>–</a:t>
            </a:r>
            <a:endParaRPr lang="en-US" sz="1600" b="1">
              <a:solidFill>
                <a:srgbClr val="EEEEE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  <a:p>
            <a:pPr algn="r">
              <a:lnSpc>
                <a:spcPct val="265000"/>
              </a:lnSpc>
              <a:defRPr/>
            </a:pPr>
            <a:r>
              <a:rPr lang="en-US" sz="16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25 </a:t>
            </a:r>
            <a:r>
              <a:rPr lang="en-US" sz="1600" b="1">
                <a:solidFill>
                  <a:srgbClr val="EEEEEE"/>
                </a:solidFill>
                <a:latin typeface="Arial" charset="0"/>
                <a:cs typeface="Arial" charset="0"/>
              </a:rPr>
              <a:t>–</a:t>
            </a:r>
            <a:endParaRPr lang="en-US" sz="1600" b="1">
              <a:solidFill>
                <a:srgbClr val="EEEEE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  <a:p>
            <a:pPr algn="r">
              <a:lnSpc>
                <a:spcPct val="265000"/>
              </a:lnSpc>
              <a:defRPr/>
            </a:pPr>
            <a:r>
              <a:rPr lang="en-US" sz="16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0 </a:t>
            </a:r>
            <a:r>
              <a:rPr lang="en-US" sz="1600" b="1">
                <a:solidFill>
                  <a:srgbClr val="EEEEEE"/>
                </a:solidFill>
                <a:latin typeface="Arial" charset="0"/>
                <a:cs typeface="Arial" charset="0"/>
              </a:rPr>
              <a:t>–</a:t>
            </a:r>
          </a:p>
        </p:txBody>
      </p:sp>
      <p:sp>
        <p:nvSpPr>
          <p:cNvPr id="32774" name="Freeform 6"/>
          <p:cNvSpPr>
            <a:spLocks/>
          </p:cNvSpPr>
          <p:nvPr/>
        </p:nvSpPr>
        <p:spPr bwMode="auto">
          <a:xfrm>
            <a:off x="3584576" y="2328863"/>
            <a:ext cx="5643563" cy="2087562"/>
          </a:xfrm>
          <a:custGeom>
            <a:avLst/>
            <a:gdLst>
              <a:gd name="T0" fmla="*/ 0 w 3555"/>
              <a:gd name="T1" fmla="*/ 403224903 h 1315"/>
              <a:gd name="T2" fmla="*/ 1030744791 w 3555"/>
              <a:gd name="T3" fmla="*/ 1544854617 h 1315"/>
              <a:gd name="T4" fmla="*/ 1993444564 w 3555"/>
              <a:gd name="T5" fmla="*/ 1209674710 h 1315"/>
              <a:gd name="T6" fmla="*/ 2147483646 w 3555"/>
              <a:gd name="T7" fmla="*/ 2147483646 h 1315"/>
              <a:gd name="T8" fmla="*/ 2147483646 w 3555"/>
              <a:gd name="T9" fmla="*/ 940017262 h 1315"/>
              <a:gd name="T10" fmla="*/ 2147483646 w 3555"/>
              <a:gd name="T11" fmla="*/ 2147483646 h 1315"/>
              <a:gd name="T12" fmla="*/ 2147483646 w 3555"/>
              <a:gd name="T13" fmla="*/ 2147483646 h 1315"/>
              <a:gd name="T14" fmla="*/ 2147483646 w 3555"/>
              <a:gd name="T15" fmla="*/ 0 h 1315"/>
              <a:gd name="T16" fmla="*/ 2147483646 w 3555"/>
              <a:gd name="T17" fmla="*/ 1073586305 h 1315"/>
              <a:gd name="T18" fmla="*/ 2147483646 w 3555"/>
              <a:gd name="T19" fmla="*/ 1544854617 h 131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555"/>
              <a:gd name="T31" fmla="*/ 0 h 1315"/>
              <a:gd name="T32" fmla="*/ 3555 w 3555"/>
              <a:gd name="T33" fmla="*/ 1315 h 131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555" h="1315">
                <a:moveTo>
                  <a:pt x="0" y="160"/>
                </a:moveTo>
                <a:lnTo>
                  <a:pt x="409" y="613"/>
                </a:lnTo>
                <a:lnTo>
                  <a:pt x="791" y="480"/>
                </a:lnTo>
                <a:lnTo>
                  <a:pt x="1191" y="898"/>
                </a:lnTo>
                <a:lnTo>
                  <a:pt x="1582" y="373"/>
                </a:lnTo>
                <a:lnTo>
                  <a:pt x="1973" y="1315"/>
                </a:lnTo>
                <a:lnTo>
                  <a:pt x="2373" y="880"/>
                </a:lnTo>
                <a:lnTo>
                  <a:pt x="2755" y="0"/>
                </a:lnTo>
                <a:lnTo>
                  <a:pt x="3146" y="426"/>
                </a:lnTo>
                <a:lnTo>
                  <a:pt x="3555" y="613"/>
                </a:lnTo>
              </a:path>
            </a:pathLst>
          </a:custGeom>
          <a:noFill/>
          <a:ln w="762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5" name="Freeform 7"/>
          <p:cNvSpPr>
            <a:spLocks/>
          </p:cNvSpPr>
          <p:nvPr/>
        </p:nvSpPr>
        <p:spPr bwMode="auto">
          <a:xfrm>
            <a:off x="5461001" y="2695576"/>
            <a:ext cx="4373563" cy="931863"/>
          </a:xfrm>
          <a:custGeom>
            <a:avLst/>
            <a:gdLst>
              <a:gd name="T0" fmla="*/ 0 w 2755"/>
              <a:gd name="T1" fmla="*/ 403225216 h 587"/>
              <a:gd name="T2" fmla="*/ 1008062615 w 2755"/>
              <a:gd name="T3" fmla="*/ 1343244796 h 587"/>
              <a:gd name="T4" fmla="*/ 1993444615 w 2755"/>
              <a:gd name="T5" fmla="*/ 940019579 h 587"/>
              <a:gd name="T6" fmla="*/ 2147483646 w 2755"/>
              <a:gd name="T7" fmla="*/ 1411288257 h 587"/>
              <a:gd name="T8" fmla="*/ 2147483646 w 2755"/>
              <a:gd name="T9" fmla="*/ 1479333306 h 587"/>
              <a:gd name="T10" fmla="*/ 2147483646 w 2755"/>
              <a:gd name="T11" fmla="*/ 1030745253 h 587"/>
              <a:gd name="T12" fmla="*/ 2147483646 w 2755"/>
              <a:gd name="T13" fmla="*/ 425907429 h 587"/>
              <a:gd name="T14" fmla="*/ 2147483646 w 2755"/>
              <a:gd name="T15" fmla="*/ 0 h 58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755"/>
              <a:gd name="T25" fmla="*/ 0 h 587"/>
              <a:gd name="T26" fmla="*/ 2755 w 2755"/>
              <a:gd name="T27" fmla="*/ 587 h 58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755" h="587">
                <a:moveTo>
                  <a:pt x="0" y="160"/>
                </a:moveTo>
                <a:lnTo>
                  <a:pt x="400" y="533"/>
                </a:lnTo>
                <a:lnTo>
                  <a:pt x="791" y="373"/>
                </a:lnTo>
                <a:lnTo>
                  <a:pt x="1191" y="560"/>
                </a:lnTo>
                <a:lnTo>
                  <a:pt x="1582" y="587"/>
                </a:lnTo>
                <a:lnTo>
                  <a:pt x="1973" y="409"/>
                </a:lnTo>
                <a:lnTo>
                  <a:pt x="2355" y="169"/>
                </a:lnTo>
                <a:lnTo>
                  <a:pt x="2755" y="0"/>
                </a:lnTo>
              </a:path>
            </a:pathLst>
          </a:cu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6" name="Oval 8"/>
          <p:cNvSpPr>
            <a:spLocks noChangeArrowheads="1"/>
          </p:cNvSpPr>
          <p:nvPr/>
        </p:nvSpPr>
        <p:spPr bwMode="auto">
          <a:xfrm>
            <a:off x="3527425" y="2530475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2777" name="Oval 9"/>
          <p:cNvSpPr>
            <a:spLocks noChangeArrowheads="1"/>
          </p:cNvSpPr>
          <p:nvPr/>
        </p:nvSpPr>
        <p:spPr bwMode="auto">
          <a:xfrm>
            <a:off x="6651625" y="3241675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2778" name="Oval 10"/>
          <p:cNvSpPr>
            <a:spLocks noChangeArrowheads="1"/>
          </p:cNvSpPr>
          <p:nvPr/>
        </p:nvSpPr>
        <p:spPr bwMode="auto">
          <a:xfrm>
            <a:off x="4154488" y="3246438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2779" name="Oval 11"/>
          <p:cNvSpPr>
            <a:spLocks noChangeArrowheads="1"/>
          </p:cNvSpPr>
          <p:nvPr/>
        </p:nvSpPr>
        <p:spPr bwMode="auto">
          <a:xfrm>
            <a:off x="6037263" y="2857500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2780" name="Oval 12"/>
          <p:cNvSpPr>
            <a:spLocks noChangeArrowheads="1"/>
          </p:cNvSpPr>
          <p:nvPr/>
        </p:nvSpPr>
        <p:spPr bwMode="auto">
          <a:xfrm>
            <a:off x="5394325" y="2911475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2781" name="Oval 13"/>
          <p:cNvSpPr>
            <a:spLocks noChangeArrowheads="1"/>
          </p:cNvSpPr>
          <p:nvPr/>
        </p:nvSpPr>
        <p:spPr bwMode="auto">
          <a:xfrm>
            <a:off x="4772025" y="3048000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2782" name="Oval 14"/>
          <p:cNvSpPr>
            <a:spLocks noChangeArrowheads="1"/>
          </p:cNvSpPr>
          <p:nvPr/>
        </p:nvSpPr>
        <p:spPr bwMode="auto">
          <a:xfrm>
            <a:off x="5416550" y="3681413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2783" name="Oval 15"/>
          <p:cNvSpPr>
            <a:spLocks noChangeArrowheads="1"/>
          </p:cNvSpPr>
          <p:nvPr/>
        </p:nvSpPr>
        <p:spPr bwMode="auto">
          <a:xfrm>
            <a:off x="6024563" y="3482975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2784" name="Oval 16"/>
          <p:cNvSpPr>
            <a:spLocks noChangeArrowheads="1"/>
          </p:cNvSpPr>
          <p:nvPr/>
        </p:nvSpPr>
        <p:spPr bwMode="auto">
          <a:xfrm>
            <a:off x="7278688" y="3516313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2785" name="Oval 17"/>
          <p:cNvSpPr>
            <a:spLocks noChangeArrowheads="1"/>
          </p:cNvSpPr>
          <p:nvPr/>
        </p:nvSpPr>
        <p:spPr bwMode="auto">
          <a:xfrm>
            <a:off x="7285038" y="3690938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2786" name="Oval 18"/>
          <p:cNvSpPr>
            <a:spLocks noChangeArrowheads="1"/>
          </p:cNvSpPr>
          <p:nvPr/>
        </p:nvSpPr>
        <p:spPr bwMode="auto">
          <a:xfrm>
            <a:off x="7899400" y="3563938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2787" name="Oval 19"/>
          <p:cNvSpPr>
            <a:spLocks noChangeArrowheads="1"/>
          </p:cNvSpPr>
          <p:nvPr/>
        </p:nvSpPr>
        <p:spPr bwMode="auto">
          <a:xfrm>
            <a:off x="6656388" y="4351338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2788" name="Oval 20"/>
          <p:cNvSpPr>
            <a:spLocks noChangeArrowheads="1"/>
          </p:cNvSpPr>
          <p:nvPr/>
        </p:nvSpPr>
        <p:spPr bwMode="auto">
          <a:xfrm>
            <a:off x="7893050" y="2276475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2789" name="Oval 21"/>
          <p:cNvSpPr>
            <a:spLocks noChangeArrowheads="1"/>
          </p:cNvSpPr>
          <p:nvPr/>
        </p:nvSpPr>
        <p:spPr bwMode="auto">
          <a:xfrm>
            <a:off x="8518525" y="2941638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2790" name="Oval 22"/>
          <p:cNvSpPr>
            <a:spLocks noChangeArrowheads="1"/>
          </p:cNvSpPr>
          <p:nvPr/>
        </p:nvSpPr>
        <p:spPr bwMode="auto">
          <a:xfrm>
            <a:off x="8534400" y="3313113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2791" name="Oval 23"/>
          <p:cNvSpPr>
            <a:spLocks noChangeArrowheads="1"/>
          </p:cNvSpPr>
          <p:nvPr/>
        </p:nvSpPr>
        <p:spPr bwMode="auto">
          <a:xfrm>
            <a:off x="9761538" y="2635250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2792" name="Oval 24"/>
          <p:cNvSpPr>
            <a:spLocks noChangeArrowheads="1"/>
          </p:cNvSpPr>
          <p:nvPr/>
        </p:nvSpPr>
        <p:spPr bwMode="auto">
          <a:xfrm>
            <a:off x="9156700" y="2901950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2793" name="Oval 25"/>
          <p:cNvSpPr>
            <a:spLocks noChangeArrowheads="1"/>
          </p:cNvSpPr>
          <p:nvPr/>
        </p:nvSpPr>
        <p:spPr bwMode="auto">
          <a:xfrm>
            <a:off x="9166225" y="3249613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2794" name="Freeform 26"/>
          <p:cNvSpPr>
            <a:spLocks/>
          </p:cNvSpPr>
          <p:nvPr/>
        </p:nvSpPr>
        <p:spPr bwMode="auto">
          <a:xfrm>
            <a:off x="2963864" y="1609725"/>
            <a:ext cx="6884987" cy="4076700"/>
          </a:xfrm>
          <a:custGeom>
            <a:avLst/>
            <a:gdLst>
              <a:gd name="T0" fmla="*/ 0 w 4337"/>
              <a:gd name="T1" fmla="*/ 0 h 2453"/>
              <a:gd name="T2" fmla="*/ 0 w 4337"/>
              <a:gd name="T3" fmla="*/ 2147483646 h 2453"/>
              <a:gd name="T4" fmla="*/ 2147483646 w 4337"/>
              <a:gd name="T5" fmla="*/ 2147483646 h 2453"/>
              <a:gd name="T6" fmla="*/ 0 60000 65536"/>
              <a:gd name="T7" fmla="*/ 0 60000 65536"/>
              <a:gd name="T8" fmla="*/ 0 60000 65536"/>
              <a:gd name="T9" fmla="*/ 0 w 4337"/>
              <a:gd name="T10" fmla="*/ 0 h 2453"/>
              <a:gd name="T11" fmla="*/ 4337 w 4337"/>
              <a:gd name="T12" fmla="*/ 2453 h 245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37" h="2453">
                <a:moveTo>
                  <a:pt x="0" y="0"/>
                </a:moveTo>
                <a:lnTo>
                  <a:pt x="0" y="2453"/>
                </a:lnTo>
                <a:lnTo>
                  <a:pt x="4337" y="2453"/>
                </a:lnTo>
              </a:path>
            </a:pathLst>
          </a:custGeom>
          <a:noFill/>
          <a:ln w="57150">
            <a:solidFill>
              <a:srgbClr val="EEEEE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95" name="Rectangle 27"/>
          <p:cNvSpPr>
            <a:spLocks noChangeArrowheads="1"/>
          </p:cNvSpPr>
          <p:nvPr/>
        </p:nvSpPr>
        <p:spPr bwMode="auto">
          <a:xfrm>
            <a:off x="3038475" y="5389563"/>
            <a:ext cx="7050088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tabLst>
                <a:tab pos="479425" algn="ctr"/>
                <a:tab pos="1143000" algn="ctr"/>
                <a:tab pos="1720850" algn="ctr"/>
                <a:tab pos="2384425" algn="ctr"/>
                <a:tab pos="2949575" algn="ctr"/>
                <a:tab pos="3625850" algn="ctr"/>
                <a:tab pos="4191000" algn="ctr"/>
                <a:tab pos="4854575" algn="ctr"/>
                <a:tab pos="5432425" algn="ctr"/>
                <a:tab pos="6096000" algn="ctr"/>
                <a:tab pos="6673850" algn="ctr"/>
              </a:tabLst>
              <a:defRPr/>
            </a:pPr>
            <a:r>
              <a:rPr lang="en-US" sz="1600" b="1">
                <a:solidFill>
                  <a:srgbClr val="EEEEEE"/>
                </a:solidFill>
                <a:latin typeface="Arial" charset="0"/>
                <a:cs typeface="Arial" charset="0"/>
              </a:rPr>
              <a:t>	|	|	|	|	|	|	|	|	|	|	|</a:t>
            </a:r>
          </a:p>
          <a:p>
            <a:pPr>
              <a:lnSpc>
                <a:spcPct val="110000"/>
              </a:lnSpc>
              <a:tabLst>
                <a:tab pos="479425" algn="ctr"/>
                <a:tab pos="1143000" algn="ctr"/>
                <a:tab pos="1720850" algn="ctr"/>
                <a:tab pos="2384425" algn="ctr"/>
                <a:tab pos="2949575" algn="ctr"/>
                <a:tab pos="3625850" algn="ctr"/>
                <a:tab pos="4191000" algn="ctr"/>
                <a:tab pos="4854575" algn="ctr"/>
                <a:tab pos="5432425" algn="ctr"/>
                <a:tab pos="6096000" algn="ctr"/>
                <a:tab pos="6673850" algn="ctr"/>
              </a:tabLst>
              <a:defRPr/>
            </a:pPr>
            <a:r>
              <a:rPr lang="en-US" sz="1600" b="1">
                <a:solidFill>
                  <a:srgbClr val="EEEEEE"/>
                </a:solidFill>
                <a:latin typeface="Arial" charset="0"/>
                <a:cs typeface="Arial" charset="0"/>
              </a:rPr>
              <a:t>	</a:t>
            </a:r>
            <a:r>
              <a:rPr lang="en-US" sz="16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Jan	Feb	Mar	Apr	May	June	July	Aug	Sept	Oct	Nov</a:t>
            </a:r>
          </a:p>
        </p:txBody>
      </p:sp>
      <p:sp>
        <p:nvSpPr>
          <p:cNvPr id="32796" name="Rectangle 28"/>
          <p:cNvSpPr>
            <a:spLocks noChangeArrowheads="1"/>
          </p:cNvSpPr>
          <p:nvPr/>
        </p:nvSpPr>
        <p:spPr bwMode="auto">
          <a:xfrm>
            <a:off x="8707439" y="4159250"/>
            <a:ext cx="9858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3-month</a:t>
            </a:r>
          </a:p>
        </p:txBody>
      </p:sp>
      <p:sp>
        <p:nvSpPr>
          <p:cNvPr id="32797" name="Rectangle 29"/>
          <p:cNvSpPr>
            <a:spLocks noChangeArrowheads="1"/>
          </p:cNvSpPr>
          <p:nvPr/>
        </p:nvSpPr>
        <p:spPr bwMode="auto">
          <a:xfrm>
            <a:off x="5080001" y="4679950"/>
            <a:ext cx="804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Actual</a:t>
            </a:r>
          </a:p>
        </p:txBody>
      </p:sp>
      <p:sp>
        <p:nvSpPr>
          <p:cNvPr id="32798" name="Line 30"/>
          <p:cNvSpPr>
            <a:spLocks noChangeShapeType="1"/>
          </p:cNvSpPr>
          <p:nvPr/>
        </p:nvSpPr>
        <p:spPr bwMode="auto">
          <a:xfrm>
            <a:off x="8253414" y="3554413"/>
            <a:ext cx="549275" cy="635000"/>
          </a:xfrm>
          <a:prstGeom prst="line">
            <a:avLst/>
          </a:prstGeom>
          <a:noFill/>
          <a:ln w="57150">
            <a:solidFill>
              <a:srgbClr val="EEEEE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99" name="Line 31"/>
          <p:cNvSpPr>
            <a:spLocks noChangeShapeType="1"/>
          </p:cNvSpPr>
          <p:nvPr/>
        </p:nvSpPr>
        <p:spPr bwMode="auto">
          <a:xfrm flipH="1">
            <a:off x="5880101" y="4117976"/>
            <a:ext cx="665163" cy="677863"/>
          </a:xfrm>
          <a:prstGeom prst="line">
            <a:avLst/>
          </a:prstGeom>
          <a:noFill/>
          <a:ln w="57150">
            <a:solidFill>
              <a:srgbClr val="EEEEE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00" name="Rectangle 32"/>
          <p:cNvSpPr>
            <a:spLocks noChangeArrowheads="1"/>
          </p:cNvSpPr>
          <p:nvPr/>
        </p:nvSpPr>
        <p:spPr bwMode="auto">
          <a:xfrm rot="-5400000">
            <a:off x="1897063" y="3549650"/>
            <a:ext cx="8509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Orders</a:t>
            </a:r>
          </a:p>
        </p:txBody>
      </p:sp>
      <p:sp>
        <p:nvSpPr>
          <p:cNvPr id="32801" name="Rectangle 33"/>
          <p:cNvSpPr>
            <a:spLocks noChangeArrowheads="1"/>
          </p:cNvSpPr>
          <p:nvPr/>
        </p:nvSpPr>
        <p:spPr bwMode="auto">
          <a:xfrm>
            <a:off x="6010275" y="5978525"/>
            <a:ext cx="793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Month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95448" y="97631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382955"/>
      </p:ext>
    </p:extLst>
  </p:cSld>
  <p:clrMapOvr>
    <a:masterClrMapping/>
  </p:clrMapOvr>
  <p:transition spd="med" advClick="0" advTm="2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2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2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2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2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2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2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2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2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2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2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27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27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2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27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27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2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27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27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2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2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2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2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2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2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2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2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2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2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27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2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27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2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27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2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 nodeType="clickPar">
                      <p:stCondLst>
                        <p:cond delay="indefinite"/>
                      </p:stCondLst>
                      <p:childTnLst>
                        <p:par>
                          <p:cTn id="1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6" dur="500"/>
                                        <p:tgtEl>
                                          <p:spTgt spid="32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9" dur="500"/>
                                        <p:tgtEl>
                                          <p:spTgt spid="32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4" dur="135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2771" grpId="0"/>
      <p:bldP spid="32773" grpId="0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0" grpId="0" animBg="1"/>
      <p:bldP spid="32781" grpId="0" animBg="1"/>
      <p:bldP spid="32782" grpId="0" animBg="1"/>
      <p:bldP spid="32783" grpId="0" animBg="1"/>
      <p:bldP spid="32784" grpId="0" animBg="1"/>
      <p:bldP spid="32785" grpId="0" animBg="1"/>
      <p:bldP spid="32786" grpId="0" animBg="1"/>
      <p:bldP spid="32787" grpId="0" animBg="1"/>
      <p:bldP spid="32788" grpId="0" animBg="1"/>
      <p:bldP spid="32789" grpId="0" animBg="1"/>
      <p:bldP spid="32790" grpId="0" animBg="1"/>
      <p:bldP spid="32791" grpId="0" animBg="1"/>
      <p:bldP spid="32792" grpId="0" animBg="1"/>
      <p:bldP spid="32793" grpId="0" animBg="1"/>
      <p:bldP spid="32794" grpId="0" animBg="1"/>
      <p:bldP spid="32795" grpId="0"/>
      <p:bldP spid="32796" grpId="0"/>
      <p:bldP spid="32797" grpId="0"/>
      <p:bldP spid="32798" grpId="0" animBg="1"/>
      <p:bldP spid="32799" grpId="0" animBg="1"/>
      <p:bldP spid="32800" grpId="0"/>
      <p:bldP spid="3280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>
          <a:xfrm>
            <a:off x="2224088" y="512764"/>
            <a:ext cx="7772400" cy="885825"/>
          </a:xfrm>
        </p:spPr>
        <p:txBody>
          <a:bodyPr vert="horz" lIns="90488" tIns="44450" rIns="90488" bIns="44450" rtlCol="0" anchor="ctr" anchorCtr="0">
            <a:normAutofit/>
          </a:bodyPr>
          <a:lstStyle/>
          <a:p>
            <a:pPr eaLnBrk="1" hangingPunct="1">
              <a:defRPr/>
            </a:pPr>
            <a:r>
              <a:rPr lang="en-US" sz="4000"/>
              <a:t>Smoothing Effects</a:t>
            </a:r>
          </a:p>
        </p:txBody>
      </p:sp>
      <p:sp>
        <p:nvSpPr>
          <p:cNvPr id="34824" name="Freeform 8"/>
          <p:cNvSpPr>
            <a:spLocks/>
          </p:cNvSpPr>
          <p:nvPr/>
        </p:nvSpPr>
        <p:spPr bwMode="auto">
          <a:xfrm>
            <a:off x="6702425" y="3090864"/>
            <a:ext cx="3132138" cy="268287"/>
          </a:xfrm>
          <a:custGeom>
            <a:avLst/>
            <a:gdLst>
              <a:gd name="T0" fmla="*/ 0 w 1973"/>
              <a:gd name="T1" fmla="*/ 45362728 h 169"/>
              <a:gd name="T2" fmla="*/ 985382045 w 1973"/>
              <a:gd name="T3" fmla="*/ 425904819 h 169"/>
              <a:gd name="T4" fmla="*/ 2016125322 w 1973"/>
              <a:gd name="T5" fmla="*/ 425904819 h 169"/>
              <a:gd name="T6" fmla="*/ 2147483646 w 1973"/>
              <a:gd name="T7" fmla="*/ 133567239 h 169"/>
              <a:gd name="T8" fmla="*/ 2147483646 w 1973"/>
              <a:gd name="T9" fmla="*/ 0 h 169"/>
              <a:gd name="T10" fmla="*/ 2147483646 w 1973"/>
              <a:gd name="T11" fmla="*/ 380542091 h 1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73"/>
              <a:gd name="T19" fmla="*/ 0 h 169"/>
              <a:gd name="T20" fmla="*/ 1973 w 1973"/>
              <a:gd name="T21" fmla="*/ 169 h 16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73" h="169">
                <a:moveTo>
                  <a:pt x="0" y="18"/>
                </a:moveTo>
                <a:lnTo>
                  <a:pt x="391" y="169"/>
                </a:lnTo>
                <a:lnTo>
                  <a:pt x="800" y="169"/>
                </a:lnTo>
                <a:lnTo>
                  <a:pt x="1200" y="53"/>
                </a:lnTo>
                <a:lnTo>
                  <a:pt x="1573" y="0"/>
                </a:lnTo>
                <a:lnTo>
                  <a:pt x="1973" y="151"/>
                </a:lnTo>
              </a:path>
            </a:pathLst>
          </a:custGeom>
          <a:noFill/>
          <a:ln w="762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6" name="Oval 10"/>
          <p:cNvSpPr>
            <a:spLocks noChangeArrowheads="1"/>
          </p:cNvSpPr>
          <p:nvPr/>
        </p:nvSpPr>
        <p:spPr bwMode="auto">
          <a:xfrm>
            <a:off x="6669088" y="3071813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4834" name="Oval 18"/>
          <p:cNvSpPr>
            <a:spLocks noChangeArrowheads="1"/>
          </p:cNvSpPr>
          <p:nvPr/>
        </p:nvSpPr>
        <p:spPr bwMode="auto">
          <a:xfrm>
            <a:off x="7269163" y="3313113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4838" name="Oval 22"/>
          <p:cNvSpPr>
            <a:spLocks noChangeArrowheads="1"/>
          </p:cNvSpPr>
          <p:nvPr/>
        </p:nvSpPr>
        <p:spPr bwMode="auto">
          <a:xfrm>
            <a:off x="7908925" y="3305175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4842" name="Oval 26"/>
          <p:cNvSpPr>
            <a:spLocks noChangeArrowheads="1"/>
          </p:cNvSpPr>
          <p:nvPr/>
        </p:nvSpPr>
        <p:spPr bwMode="auto">
          <a:xfrm>
            <a:off x="8521700" y="3124200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4846" name="Oval 30"/>
          <p:cNvSpPr>
            <a:spLocks noChangeArrowheads="1"/>
          </p:cNvSpPr>
          <p:nvPr/>
        </p:nvSpPr>
        <p:spPr bwMode="auto">
          <a:xfrm>
            <a:off x="9144000" y="3046413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4848" name="Oval 32"/>
          <p:cNvSpPr>
            <a:spLocks noChangeArrowheads="1"/>
          </p:cNvSpPr>
          <p:nvPr/>
        </p:nvSpPr>
        <p:spPr bwMode="auto">
          <a:xfrm>
            <a:off x="9775825" y="3275013"/>
            <a:ext cx="127000" cy="127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4851" name="Rectangle 35"/>
          <p:cNvSpPr>
            <a:spLocks noChangeArrowheads="1"/>
          </p:cNvSpPr>
          <p:nvPr/>
        </p:nvSpPr>
        <p:spPr bwMode="auto">
          <a:xfrm>
            <a:off x="5770564" y="2139950"/>
            <a:ext cx="9858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5-month</a:t>
            </a:r>
          </a:p>
        </p:txBody>
      </p:sp>
      <p:sp>
        <p:nvSpPr>
          <p:cNvPr id="34854" name="Line 38"/>
          <p:cNvSpPr>
            <a:spLocks noChangeShapeType="1"/>
          </p:cNvSpPr>
          <p:nvPr/>
        </p:nvSpPr>
        <p:spPr bwMode="auto">
          <a:xfrm>
            <a:off x="6646863" y="2470151"/>
            <a:ext cx="393700" cy="747713"/>
          </a:xfrm>
          <a:prstGeom prst="line">
            <a:avLst/>
          </a:prstGeom>
          <a:noFill/>
          <a:ln w="57150">
            <a:solidFill>
              <a:srgbClr val="EEEEE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5853" name="Group 44"/>
          <p:cNvGrpSpPr>
            <a:grpSpLocks/>
          </p:cNvGrpSpPr>
          <p:nvPr/>
        </p:nvGrpSpPr>
        <p:grpSpPr bwMode="auto">
          <a:xfrm>
            <a:off x="2154239" y="1292225"/>
            <a:ext cx="7934325" cy="5022850"/>
            <a:chOff x="397" y="814"/>
            <a:chExt cx="4998" cy="3164"/>
          </a:xfrm>
        </p:grpSpPr>
        <p:sp>
          <p:nvSpPr>
            <p:cNvPr id="34821" name="Rectangle 5"/>
            <p:cNvSpPr>
              <a:spLocks noChangeArrowheads="1"/>
            </p:cNvSpPr>
            <p:nvPr/>
          </p:nvSpPr>
          <p:spPr bwMode="auto">
            <a:xfrm>
              <a:off x="589" y="814"/>
              <a:ext cx="436" cy="2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>
                <a:lnSpc>
                  <a:spcPct val="265000"/>
                </a:lnSpc>
                <a:defRPr/>
              </a:pPr>
              <a:r>
                <a:rPr lang="en-US" sz="16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150 </a:t>
              </a:r>
              <a:r>
                <a:rPr lang="en-US" sz="1600" b="1">
                  <a:solidFill>
                    <a:srgbClr val="EEEEEE"/>
                  </a:solidFill>
                  <a:latin typeface="Arial" charset="0"/>
                  <a:cs typeface="Arial" charset="0"/>
                </a:rPr>
                <a:t>–</a:t>
              </a:r>
              <a:endParaRPr lang="en-US" sz="16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endParaRPr>
            </a:p>
            <a:p>
              <a:pPr algn="r">
                <a:lnSpc>
                  <a:spcPct val="265000"/>
                </a:lnSpc>
                <a:defRPr/>
              </a:pPr>
              <a:r>
                <a:rPr lang="en-US" sz="16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125 </a:t>
              </a:r>
              <a:r>
                <a:rPr lang="en-US" sz="1600" b="1">
                  <a:solidFill>
                    <a:srgbClr val="EEEEEE"/>
                  </a:solidFill>
                  <a:latin typeface="Arial" charset="0"/>
                  <a:cs typeface="Arial" charset="0"/>
                </a:rPr>
                <a:t>–</a:t>
              </a:r>
              <a:endParaRPr lang="en-US" sz="16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endParaRPr>
            </a:p>
            <a:p>
              <a:pPr algn="r">
                <a:lnSpc>
                  <a:spcPct val="265000"/>
                </a:lnSpc>
                <a:defRPr/>
              </a:pPr>
              <a:r>
                <a:rPr lang="en-US" sz="16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100 </a:t>
              </a:r>
              <a:r>
                <a:rPr lang="en-US" sz="1600" b="1">
                  <a:solidFill>
                    <a:srgbClr val="EEEEEE"/>
                  </a:solidFill>
                  <a:latin typeface="Arial" charset="0"/>
                  <a:cs typeface="Arial" charset="0"/>
                </a:rPr>
                <a:t>–</a:t>
              </a:r>
              <a:endParaRPr lang="en-US" sz="16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endParaRPr>
            </a:p>
            <a:p>
              <a:pPr algn="r">
                <a:lnSpc>
                  <a:spcPct val="265000"/>
                </a:lnSpc>
                <a:defRPr/>
              </a:pPr>
              <a:r>
                <a:rPr lang="en-US" sz="16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75 </a:t>
              </a:r>
              <a:r>
                <a:rPr lang="en-US" sz="1600" b="1">
                  <a:solidFill>
                    <a:srgbClr val="EEEEEE"/>
                  </a:solidFill>
                  <a:latin typeface="Arial" charset="0"/>
                  <a:cs typeface="Arial" charset="0"/>
                </a:rPr>
                <a:t>–</a:t>
              </a:r>
              <a:endParaRPr lang="en-US" sz="16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endParaRPr>
            </a:p>
            <a:p>
              <a:pPr algn="r">
                <a:lnSpc>
                  <a:spcPct val="265000"/>
                </a:lnSpc>
                <a:defRPr/>
              </a:pPr>
              <a:r>
                <a:rPr lang="en-US" sz="16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50 </a:t>
              </a:r>
              <a:r>
                <a:rPr lang="en-US" sz="1600" b="1">
                  <a:solidFill>
                    <a:srgbClr val="EEEEEE"/>
                  </a:solidFill>
                  <a:latin typeface="Arial" charset="0"/>
                  <a:cs typeface="Arial" charset="0"/>
                </a:rPr>
                <a:t>–</a:t>
              </a:r>
              <a:endParaRPr lang="en-US" sz="16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endParaRPr>
            </a:p>
            <a:p>
              <a:pPr algn="r">
                <a:lnSpc>
                  <a:spcPct val="265000"/>
                </a:lnSpc>
                <a:defRPr/>
              </a:pPr>
              <a:r>
                <a:rPr lang="en-US" sz="16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25 </a:t>
              </a:r>
              <a:r>
                <a:rPr lang="en-US" sz="1600" b="1">
                  <a:solidFill>
                    <a:srgbClr val="EEEEEE"/>
                  </a:solidFill>
                  <a:latin typeface="Arial" charset="0"/>
                  <a:cs typeface="Arial" charset="0"/>
                </a:rPr>
                <a:t>–</a:t>
              </a:r>
              <a:endParaRPr lang="en-US" sz="16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endParaRPr>
            </a:p>
            <a:p>
              <a:pPr algn="r">
                <a:lnSpc>
                  <a:spcPct val="265000"/>
                </a:lnSpc>
                <a:defRPr/>
              </a:pPr>
              <a:r>
                <a:rPr lang="en-US" sz="16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0 </a:t>
              </a:r>
              <a:r>
                <a:rPr lang="en-US" sz="1600" b="1">
                  <a:solidFill>
                    <a:srgbClr val="EEEEEE"/>
                  </a:solidFill>
                  <a:latin typeface="Arial" charset="0"/>
                  <a:cs typeface="Arial" charset="0"/>
                </a:rPr>
                <a:t>–</a:t>
              </a:r>
            </a:p>
          </p:txBody>
        </p:sp>
        <p:sp>
          <p:nvSpPr>
            <p:cNvPr id="35855" name="Freeform 6"/>
            <p:cNvSpPr>
              <a:spLocks/>
            </p:cNvSpPr>
            <p:nvPr/>
          </p:nvSpPr>
          <p:spPr bwMode="auto">
            <a:xfrm>
              <a:off x="1298" y="1467"/>
              <a:ext cx="3555" cy="1315"/>
            </a:xfrm>
            <a:custGeom>
              <a:avLst/>
              <a:gdLst>
                <a:gd name="T0" fmla="*/ 0 w 3555"/>
                <a:gd name="T1" fmla="*/ 160 h 1315"/>
                <a:gd name="T2" fmla="*/ 409 w 3555"/>
                <a:gd name="T3" fmla="*/ 613 h 1315"/>
                <a:gd name="T4" fmla="*/ 791 w 3555"/>
                <a:gd name="T5" fmla="*/ 480 h 1315"/>
                <a:gd name="T6" fmla="*/ 1191 w 3555"/>
                <a:gd name="T7" fmla="*/ 898 h 1315"/>
                <a:gd name="T8" fmla="*/ 1582 w 3555"/>
                <a:gd name="T9" fmla="*/ 373 h 1315"/>
                <a:gd name="T10" fmla="*/ 1973 w 3555"/>
                <a:gd name="T11" fmla="*/ 1315 h 1315"/>
                <a:gd name="T12" fmla="*/ 2373 w 3555"/>
                <a:gd name="T13" fmla="*/ 880 h 1315"/>
                <a:gd name="T14" fmla="*/ 2755 w 3555"/>
                <a:gd name="T15" fmla="*/ 0 h 1315"/>
                <a:gd name="T16" fmla="*/ 3146 w 3555"/>
                <a:gd name="T17" fmla="*/ 426 h 1315"/>
                <a:gd name="T18" fmla="*/ 3555 w 3555"/>
                <a:gd name="T19" fmla="*/ 613 h 13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555"/>
                <a:gd name="T31" fmla="*/ 0 h 1315"/>
                <a:gd name="T32" fmla="*/ 3555 w 3555"/>
                <a:gd name="T33" fmla="*/ 1315 h 13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555" h="1315">
                  <a:moveTo>
                    <a:pt x="0" y="160"/>
                  </a:moveTo>
                  <a:lnTo>
                    <a:pt x="409" y="613"/>
                  </a:lnTo>
                  <a:lnTo>
                    <a:pt x="791" y="480"/>
                  </a:lnTo>
                  <a:lnTo>
                    <a:pt x="1191" y="898"/>
                  </a:lnTo>
                  <a:lnTo>
                    <a:pt x="1582" y="373"/>
                  </a:lnTo>
                  <a:lnTo>
                    <a:pt x="1973" y="1315"/>
                  </a:lnTo>
                  <a:lnTo>
                    <a:pt x="2373" y="880"/>
                  </a:lnTo>
                  <a:lnTo>
                    <a:pt x="2755" y="0"/>
                  </a:lnTo>
                  <a:lnTo>
                    <a:pt x="3146" y="426"/>
                  </a:lnTo>
                  <a:lnTo>
                    <a:pt x="3555" y="613"/>
                  </a:lnTo>
                </a:path>
              </a:pathLst>
            </a:custGeom>
            <a:noFill/>
            <a:ln w="762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56" name="Freeform 7"/>
            <p:cNvSpPr>
              <a:spLocks/>
            </p:cNvSpPr>
            <p:nvPr/>
          </p:nvSpPr>
          <p:spPr bwMode="auto">
            <a:xfrm>
              <a:off x="2480" y="1698"/>
              <a:ext cx="2755" cy="587"/>
            </a:xfrm>
            <a:custGeom>
              <a:avLst/>
              <a:gdLst>
                <a:gd name="T0" fmla="*/ 0 w 2755"/>
                <a:gd name="T1" fmla="*/ 160 h 587"/>
                <a:gd name="T2" fmla="*/ 400 w 2755"/>
                <a:gd name="T3" fmla="*/ 533 h 587"/>
                <a:gd name="T4" fmla="*/ 791 w 2755"/>
                <a:gd name="T5" fmla="*/ 373 h 587"/>
                <a:gd name="T6" fmla="*/ 1191 w 2755"/>
                <a:gd name="T7" fmla="*/ 560 h 587"/>
                <a:gd name="T8" fmla="*/ 1582 w 2755"/>
                <a:gd name="T9" fmla="*/ 587 h 587"/>
                <a:gd name="T10" fmla="*/ 1973 w 2755"/>
                <a:gd name="T11" fmla="*/ 409 h 587"/>
                <a:gd name="T12" fmla="*/ 2355 w 2755"/>
                <a:gd name="T13" fmla="*/ 169 h 587"/>
                <a:gd name="T14" fmla="*/ 2755 w 2755"/>
                <a:gd name="T15" fmla="*/ 0 h 58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755"/>
                <a:gd name="T25" fmla="*/ 0 h 587"/>
                <a:gd name="T26" fmla="*/ 2755 w 2755"/>
                <a:gd name="T27" fmla="*/ 587 h 58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755" h="587">
                  <a:moveTo>
                    <a:pt x="0" y="160"/>
                  </a:moveTo>
                  <a:lnTo>
                    <a:pt x="400" y="533"/>
                  </a:lnTo>
                  <a:lnTo>
                    <a:pt x="791" y="373"/>
                  </a:lnTo>
                  <a:lnTo>
                    <a:pt x="1191" y="560"/>
                  </a:lnTo>
                  <a:lnTo>
                    <a:pt x="1582" y="587"/>
                  </a:lnTo>
                  <a:lnTo>
                    <a:pt x="1973" y="409"/>
                  </a:lnTo>
                  <a:lnTo>
                    <a:pt x="2355" y="169"/>
                  </a:lnTo>
                  <a:lnTo>
                    <a:pt x="2755" y="0"/>
                  </a:lnTo>
                </a:path>
              </a:pathLst>
            </a:custGeom>
            <a:noFill/>
            <a:ln w="7620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57" name="Oval 9"/>
            <p:cNvSpPr>
              <a:spLocks noChangeArrowheads="1"/>
            </p:cNvSpPr>
            <p:nvPr/>
          </p:nvSpPr>
          <p:spPr bwMode="auto">
            <a:xfrm>
              <a:off x="1262" y="1594"/>
              <a:ext cx="80" cy="8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sz="1800"/>
            </a:p>
          </p:txBody>
        </p:sp>
        <p:sp>
          <p:nvSpPr>
            <p:cNvPr id="35858" name="Oval 11"/>
            <p:cNvSpPr>
              <a:spLocks noChangeArrowheads="1"/>
            </p:cNvSpPr>
            <p:nvPr/>
          </p:nvSpPr>
          <p:spPr bwMode="auto">
            <a:xfrm>
              <a:off x="3230" y="2042"/>
              <a:ext cx="80" cy="8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sz="1800"/>
            </a:p>
          </p:txBody>
        </p:sp>
        <p:sp>
          <p:nvSpPr>
            <p:cNvPr id="35859" name="Oval 12"/>
            <p:cNvSpPr>
              <a:spLocks noChangeArrowheads="1"/>
            </p:cNvSpPr>
            <p:nvPr/>
          </p:nvSpPr>
          <p:spPr bwMode="auto">
            <a:xfrm>
              <a:off x="1657" y="2045"/>
              <a:ext cx="80" cy="8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sz="1800"/>
            </a:p>
          </p:txBody>
        </p:sp>
        <p:sp>
          <p:nvSpPr>
            <p:cNvPr id="35860" name="Oval 13"/>
            <p:cNvSpPr>
              <a:spLocks noChangeArrowheads="1"/>
            </p:cNvSpPr>
            <p:nvPr/>
          </p:nvSpPr>
          <p:spPr bwMode="auto">
            <a:xfrm>
              <a:off x="2843" y="1800"/>
              <a:ext cx="80" cy="8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sz="1800"/>
            </a:p>
          </p:txBody>
        </p:sp>
        <p:sp>
          <p:nvSpPr>
            <p:cNvPr id="35861" name="Oval 14"/>
            <p:cNvSpPr>
              <a:spLocks noChangeArrowheads="1"/>
            </p:cNvSpPr>
            <p:nvPr/>
          </p:nvSpPr>
          <p:spPr bwMode="auto">
            <a:xfrm>
              <a:off x="2438" y="1834"/>
              <a:ext cx="80" cy="8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sz="1800"/>
            </a:p>
          </p:txBody>
        </p:sp>
        <p:sp>
          <p:nvSpPr>
            <p:cNvPr id="35862" name="Oval 15"/>
            <p:cNvSpPr>
              <a:spLocks noChangeArrowheads="1"/>
            </p:cNvSpPr>
            <p:nvPr/>
          </p:nvSpPr>
          <p:spPr bwMode="auto">
            <a:xfrm>
              <a:off x="2046" y="1920"/>
              <a:ext cx="80" cy="8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sz="1800"/>
            </a:p>
          </p:txBody>
        </p:sp>
        <p:sp>
          <p:nvSpPr>
            <p:cNvPr id="35863" name="Oval 16"/>
            <p:cNvSpPr>
              <a:spLocks noChangeArrowheads="1"/>
            </p:cNvSpPr>
            <p:nvPr/>
          </p:nvSpPr>
          <p:spPr bwMode="auto">
            <a:xfrm>
              <a:off x="2452" y="2319"/>
              <a:ext cx="80" cy="8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sz="1800"/>
            </a:p>
          </p:txBody>
        </p:sp>
        <p:sp>
          <p:nvSpPr>
            <p:cNvPr id="35864" name="Oval 17"/>
            <p:cNvSpPr>
              <a:spLocks noChangeArrowheads="1"/>
            </p:cNvSpPr>
            <p:nvPr/>
          </p:nvSpPr>
          <p:spPr bwMode="auto">
            <a:xfrm>
              <a:off x="2835" y="2194"/>
              <a:ext cx="80" cy="8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sz="1800"/>
            </a:p>
          </p:txBody>
        </p:sp>
        <p:sp>
          <p:nvSpPr>
            <p:cNvPr id="35865" name="Oval 19"/>
            <p:cNvSpPr>
              <a:spLocks noChangeArrowheads="1"/>
            </p:cNvSpPr>
            <p:nvPr/>
          </p:nvSpPr>
          <p:spPr bwMode="auto">
            <a:xfrm>
              <a:off x="3625" y="2215"/>
              <a:ext cx="80" cy="8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sz="1800"/>
            </a:p>
          </p:txBody>
        </p:sp>
        <p:sp>
          <p:nvSpPr>
            <p:cNvPr id="35866" name="Oval 20"/>
            <p:cNvSpPr>
              <a:spLocks noChangeArrowheads="1"/>
            </p:cNvSpPr>
            <p:nvPr/>
          </p:nvSpPr>
          <p:spPr bwMode="auto">
            <a:xfrm>
              <a:off x="3629" y="2325"/>
              <a:ext cx="80" cy="8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sz="1800"/>
            </a:p>
          </p:txBody>
        </p:sp>
        <p:sp>
          <p:nvSpPr>
            <p:cNvPr id="35867" name="Oval 21"/>
            <p:cNvSpPr>
              <a:spLocks noChangeArrowheads="1"/>
            </p:cNvSpPr>
            <p:nvPr/>
          </p:nvSpPr>
          <p:spPr bwMode="auto">
            <a:xfrm>
              <a:off x="4016" y="2245"/>
              <a:ext cx="80" cy="8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sz="1800"/>
            </a:p>
          </p:txBody>
        </p:sp>
        <p:sp>
          <p:nvSpPr>
            <p:cNvPr id="35868" name="Oval 23"/>
            <p:cNvSpPr>
              <a:spLocks noChangeArrowheads="1"/>
            </p:cNvSpPr>
            <p:nvPr/>
          </p:nvSpPr>
          <p:spPr bwMode="auto">
            <a:xfrm>
              <a:off x="3233" y="2741"/>
              <a:ext cx="80" cy="8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sz="1800"/>
            </a:p>
          </p:txBody>
        </p:sp>
        <p:sp>
          <p:nvSpPr>
            <p:cNvPr id="35869" name="Oval 24"/>
            <p:cNvSpPr>
              <a:spLocks noChangeArrowheads="1"/>
            </p:cNvSpPr>
            <p:nvPr/>
          </p:nvSpPr>
          <p:spPr bwMode="auto">
            <a:xfrm>
              <a:off x="4012" y="1434"/>
              <a:ext cx="80" cy="8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sz="1800"/>
            </a:p>
          </p:txBody>
        </p:sp>
        <p:sp>
          <p:nvSpPr>
            <p:cNvPr id="35870" name="Oval 25"/>
            <p:cNvSpPr>
              <a:spLocks noChangeArrowheads="1"/>
            </p:cNvSpPr>
            <p:nvPr/>
          </p:nvSpPr>
          <p:spPr bwMode="auto">
            <a:xfrm>
              <a:off x="4406" y="1853"/>
              <a:ext cx="80" cy="8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sz="1800"/>
            </a:p>
          </p:txBody>
        </p:sp>
        <p:sp>
          <p:nvSpPr>
            <p:cNvPr id="35871" name="Oval 27"/>
            <p:cNvSpPr>
              <a:spLocks noChangeArrowheads="1"/>
            </p:cNvSpPr>
            <p:nvPr/>
          </p:nvSpPr>
          <p:spPr bwMode="auto">
            <a:xfrm>
              <a:off x="4416" y="2087"/>
              <a:ext cx="80" cy="8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sz="1800"/>
            </a:p>
          </p:txBody>
        </p:sp>
        <p:sp>
          <p:nvSpPr>
            <p:cNvPr id="35872" name="Oval 28"/>
            <p:cNvSpPr>
              <a:spLocks noChangeArrowheads="1"/>
            </p:cNvSpPr>
            <p:nvPr/>
          </p:nvSpPr>
          <p:spPr bwMode="auto">
            <a:xfrm>
              <a:off x="5189" y="1660"/>
              <a:ext cx="80" cy="8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sz="1800"/>
            </a:p>
          </p:txBody>
        </p:sp>
        <p:sp>
          <p:nvSpPr>
            <p:cNvPr id="35873" name="Oval 29"/>
            <p:cNvSpPr>
              <a:spLocks noChangeArrowheads="1"/>
            </p:cNvSpPr>
            <p:nvPr/>
          </p:nvSpPr>
          <p:spPr bwMode="auto">
            <a:xfrm>
              <a:off x="4808" y="1828"/>
              <a:ext cx="80" cy="8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sz="1800"/>
            </a:p>
          </p:txBody>
        </p:sp>
        <p:sp>
          <p:nvSpPr>
            <p:cNvPr id="35874" name="Oval 31"/>
            <p:cNvSpPr>
              <a:spLocks noChangeArrowheads="1"/>
            </p:cNvSpPr>
            <p:nvPr/>
          </p:nvSpPr>
          <p:spPr bwMode="auto">
            <a:xfrm>
              <a:off x="4814" y="2047"/>
              <a:ext cx="80" cy="8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sz="1800"/>
            </a:p>
          </p:txBody>
        </p:sp>
        <p:sp>
          <p:nvSpPr>
            <p:cNvPr id="35875" name="Freeform 33"/>
            <p:cNvSpPr>
              <a:spLocks/>
            </p:cNvSpPr>
            <p:nvPr/>
          </p:nvSpPr>
          <p:spPr bwMode="auto">
            <a:xfrm>
              <a:off x="907" y="1014"/>
              <a:ext cx="4337" cy="2568"/>
            </a:xfrm>
            <a:custGeom>
              <a:avLst/>
              <a:gdLst>
                <a:gd name="T0" fmla="*/ 0 w 4337"/>
                <a:gd name="T1" fmla="*/ 0 h 2453"/>
                <a:gd name="T2" fmla="*/ 0 w 4337"/>
                <a:gd name="T3" fmla="*/ 2688 h 2453"/>
                <a:gd name="T4" fmla="*/ 4337 w 4337"/>
                <a:gd name="T5" fmla="*/ 2688 h 2453"/>
                <a:gd name="T6" fmla="*/ 0 60000 65536"/>
                <a:gd name="T7" fmla="*/ 0 60000 65536"/>
                <a:gd name="T8" fmla="*/ 0 60000 65536"/>
                <a:gd name="T9" fmla="*/ 0 w 4337"/>
                <a:gd name="T10" fmla="*/ 0 h 2453"/>
                <a:gd name="T11" fmla="*/ 4337 w 4337"/>
                <a:gd name="T12" fmla="*/ 2453 h 245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37" h="2453">
                  <a:moveTo>
                    <a:pt x="0" y="0"/>
                  </a:moveTo>
                  <a:lnTo>
                    <a:pt x="0" y="2453"/>
                  </a:lnTo>
                  <a:lnTo>
                    <a:pt x="4337" y="2453"/>
                  </a:lnTo>
                </a:path>
              </a:pathLst>
            </a:custGeom>
            <a:noFill/>
            <a:ln w="57150">
              <a:solidFill>
                <a:srgbClr val="EEEEE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50" name="Rectangle 34"/>
            <p:cNvSpPr>
              <a:spLocks noChangeArrowheads="1"/>
            </p:cNvSpPr>
            <p:nvPr/>
          </p:nvSpPr>
          <p:spPr bwMode="auto">
            <a:xfrm>
              <a:off x="954" y="3395"/>
              <a:ext cx="4441" cy="3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10000"/>
                </a:lnSpc>
                <a:tabLst>
                  <a:tab pos="479425" algn="ctr"/>
                  <a:tab pos="1143000" algn="ctr"/>
                  <a:tab pos="1720850" algn="ctr"/>
                  <a:tab pos="2384425" algn="ctr"/>
                  <a:tab pos="2949575" algn="ctr"/>
                  <a:tab pos="3625850" algn="ctr"/>
                  <a:tab pos="4191000" algn="ctr"/>
                  <a:tab pos="4854575" algn="ctr"/>
                  <a:tab pos="5432425" algn="ctr"/>
                  <a:tab pos="6096000" algn="ctr"/>
                  <a:tab pos="6673850" algn="ctr"/>
                </a:tabLst>
                <a:defRPr/>
              </a:pPr>
              <a:r>
                <a:rPr lang="en-US" sz="1600" b="1">
                  <a:solidFill>
                    <a:srgbClr val="EEEEEE"/>
                  </a:solidFill>
                  <a:latin typeface="Arial" charset="0"/>
                  <a:cs typeface="Arial" charset="0"/>
                </a:rPr>
                <a:t>	|	|	|	|	|	|	|	|	|	|	|</a:t>
              </a:r>
            </a:p>
            <a:p>
              <a:pPr>
                <a:lnSpc>
                  <a:spcPct val="110000"/>
                </a:lnSpc>
                <a:tabLst>
                  <a:tab pos="479425" algn="ctr"/>
                  <a:tab pos="1143000" algn="ctr"/>
                  <a:tab pos="1720850" algn="ctr"/>
                  <a:tab pos="2384425" algn="ctr"/>
                  <a:tab pos="2949575" algn="ctr"/>
                  <a:tab pos="3625850" algn="ctr"/>
                  <a:tab pos="4191000" algn="ctr"/>
                  <a:tab pos="4854575" algn="ctr"/>
                  <a:tab pos="5432425" algn="ctr"/>
                  <a:tab pos="6096000" algn="ctr"/>
                  <a:tab pos="6673850" algn="ctr"/>
                </a:tabLst>
                <a:defRPr/>
              </a:pPr>
              <a:r>
                <a:rPr lang="en-US" sz="1600" b="1">
                  <a:solidFill>
                    <a:srgbClr val="EEEEEE"/>
                  </a:solidFill>
                  <a:latin typeface="Arial" charset="0"/>
                  <a:cs typeface="Arial" charset="0"/>
                </a:rPr>
                <a:t>	</a:t>
              </a:r>
              <a:r>
                <a:rPr lang="en-US" sz="16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Jan	Feb	Mar	Apr	May	June	July	Aug	Sept	Oct	Nov</a:t>
              </a:r>
            </a:p>
          </p:txBody>
        </p:sp>
        <p:sp>
          <p:nvSpPr>
            <p:cNvPr id="34852" name="Rectangle 36"/>
            <p:cNvSpPr>
              <a:spLocks noChangeArrowheads="1"/>
            </p:cNvSpPr>
            <p:nvPr/>
          </p:nvSpPr>
          <p:spPr bwMode="auto">
            <a:xfrm>
              <a:off x="4525" y="2620"/>
              <a:ext cx="62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6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3-month</a:t>
              </a:r>
            </a:p>
          </p:txBody>
        </p:sp>
        <p:sp>
          <p:nvSpPr>
            <p:cNvPr id="34853" name="Rectangle 37"/>
            <p:cNvSpPr>
              <a:spLocks noChangeArrowheads="1"/>
            </p:cNvSpPr>
            <p:nvPr/>
          </p:nvSpPr>
          <p:spPr bwMode="auto">
            <a:xfrm>
              <a:off x="2240" y="2948"/>
              <a:ext cx="50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6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Actual</a:t>
              </a:r>
            </a:p>
          </p:txBody>
        </p:sp>
        <p:sp>
          <p:nvSpPr>
            <p:cNvPr id="35879" name="Line 39"/>
            <p:cNvSpPr>
              <a:spLocks noChangeShapeType="1"/>
            </p:cNvSpPr>
            <p:nvPr/>
          </p:nvSpPr>
          <p:spPr bwMode="auto">
            <a:xfrm>
              <a:off x="4239" y="2239"/>
              <a:ext cx="346" cy="400"/>
            </a:xfrm>
            <a:prstGeom prst="line">
              <a:avLst/>
            </a:prstGeom>
            <a:noFill/>
            <a:ln w="57150">
              <a:solidFill>
                <a:srgbClr val="EEEEE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80" name="Line 40"/>
            <p:cNvSpPr>
              <a:spLocks noChangeShapeType="1"/>
            </p:cNvSpPr>
            <p:nvPr/>
          </p:nvSpPr>
          <p:spPr bwMode="auto">
            <a:xfrm flipH="1">
              <a:off x="2744" y="2594"/>
              <a:ext cx="419" cy="427"/>
            </a:xfrm>
            <a:prstGeom prst="line">
              <a:avLst/>
            </a:prstGeom>
            <a:noFill/>
            <a:ln w="57150">
              <a:solidFill>
                <a:srgbClr val="EEEEE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57" name="Rectangle 41"/>
            <p:cNvSpPr>
              <a:spLocks noChangeArrowheads="1"/>
            </p:cNvSpPr>
            <p:nvPr/>
          </p:nvSpPr>
          <p:spPr bwMode="auto">
            <a:xfrm rot="-5400000">
              <a:off x="235" y="2236"/>
              <a:ext cx="5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6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Orders</a:t>
              </a:r>
            </a:p>
          </p:txBody>
        </p:sp>
        <p:sp>
          <p:nvSpPr>
            <p:cNvPr id="34858" name="Rectangle 42"/>
            <p:cNvSpPr>
              <a:spLocks noChangeArrowheads="1"/>
            </p:cNvSpPr>
            <p:nvPr/>
          </p:nvSpPr>
          <p:spPr bwMode="auto">
            <a:xfrm>
              <a:off x="2826" y="3766"/>
              <a:ext cx="50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6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Month</a:t>
              </a:r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18809" y="105727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63332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8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8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800" decel="1000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34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34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425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4824" grpId="0" animBg="1"/>
      <p:bldP spid="34826" grpId="0" animBg="1"/>
      <p:bldP spid="34834" grpId="0" animBg="1"/>
      <p:bldP spid="34838" grpId="0" animBg="1"/>
      <p:bldP spid="34842" grpId="0" animBg="1"/>
      <p:bldP spid="34846" grpId="0" animBg="1"/>
      <p:bldP spid="34848" grpId="0" animBg="1"/>
      <p:bldP spid="34851" grpId="0"/>
      <p:bldP spid="3485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716142" y="448499"/>
            <a:ext cx="8229600" cy="931862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>
                <a:solidFill>
                  <a:schemeClr val="bg1"/>
                </a:solidFill>
              </a:rPr>
              <a:t>Forecast Accuracy</a:t>
            </a:r>
          </a:p>
        </p:txBody>
      </p:sp>
      <p:sp>
        <p:nvSpPr>
          <p:cNvPr id="114691" name="Rectangle 3"/>
          <p:cNvSpPr>
            <a:spLocks noChangeArrowheads="1"/>
          </p:cNvSpPr>
          <p:nvPr/>
        </p:nvSpPr>
        <p:spPr bwMode="auto">
          <a:xfrm>
            <a:off x="962205" y="1908136"/>
            <a:ext cx="7737475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81000" indent="-381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715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3200" b="1" i="1" dirty="0">
                <a:solidFill>
                  <a:srgbClr val="000000"/>
                </a:solidFill>
              </a:rPr>
              <a:t>Error = Actual - Forecast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en-US" sz="3200" b="1" i="1" dirty="0">
                <a:solidFill>
                  <a:srgbClr val="000000"/>
                </a:solidFill>
              </a:rPr>
              <a:t>Find a method which minimizes </a:t>
            </a:r>
            <a:r>
              <a:rPr lang="en-US" sz="3200" b="1" i="1" dirty="0" smtClean="0">
                <a:solidFill>
                  <a:srgbClr val="000000"/>
                </a:solidFill>
              </a:rPr>
              <a:t>error</a:t>
            </a:r>
            <a:endParaRPr lang="fa-IR" sz="3200" b="1" i="1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en-US" sz="3200" b="1" i="1" dirty="0">
              <a:solidFill>
                <a:srgbClr val="000000"/>
              </a:solidFill>
            </a:endParaRP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3200" b="1" i="1" dirty="0">
                <a:solidFill>
                  <a:srgbClr val="000000"/>
                </a:solidFill>
              </a:rPr>
              <a:t>Mean Absolute </a:t>
            </a:r>
            <a:r>
              <a:rPr lang="en-US" sz="3200" b="1" i="1" dirty="0" smtClean="0">
                <a:solidFill>
                  <a:srgbClr val="000000"/>
                </a:solidFill>
              </a:rPr>
              <a:t>Deviation </a:t>
            </a:r>
            <a:r>
              <a:rPr lang="en-US" sz="3200" b="1" i="1" dirty="0">
                <a:solidFill>
                  <a:srgbClr val="000000"/>
                </a:solidFill>
              </a:rPr>
              <a:t>(MAD)</a:t>
            </a: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3200" b="1" i="1" dirty="0">
                <a:solidFill>
                  <a:srgbClr val="000000"/>
                </a:solidFill>
              </a:rPr>
              <a:t>Mean </a:t>
            </a:r>
            <a:r>
              <a:rPr lang="en-US" sz="3200" b="1" i="1" dirty="0" smtClean="0">
                <a:solidFill>
                  <a:srgbClr val="000000"/>
                </a:solidFill>
              </a:rPr>
              <a:t>Absolute</a:t>
            </a:r>
            <a:r>
              <a:rPr lang="fa-IR" sz="3200" b="1" i="1" dirty="0" smtClean="0">
                <a:solidFill>
                  <a:srgbClr val="000000"/>
                </a:solidFill>
              </a:rPr>
              <a:t> </a:t>
            </a:r>
            <a:r>
              <a:rPr lang="en-US" sz="3200" b="1" i="1" dirty="0" smtClean="0">
                <a:solidFill>
                  <a:srgbClr val="000000"/>
                </a:solidFill>
              </a:rPr>
              <a:t>Percent </a:t>
            </a:r>
            <a:r>
              <a:rPr lang="en-US" sz="3200" b="1" i="1" dirty="0">
                <a:solidFill>
                  <a:srgbClr val="000000"/>
                </a:solidFill>
              </a:rPr>
              <a:t>Deviation (MAPD)</a:t>
            </a: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3200" b="1" i="1" dirty="0">
                <a:solidFill>
                  <a:srgbClr val="000000"/>
                </a:solidFill>
              </a:rPr>
              <a:t>Cumulative Error (E)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dirty="0" smtClean="0">
                <a:solidFill>
                  <a:schemeClr val="bg1"/>
                </a:solidFill>
              </a:rPr>
              <a:t>درس بررسی فنی و اقتصادی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10647" y="490087"/>
            <a:ext cx="54877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4400" dirty="0" smtClean="0">
                <a:solidFill>
                  <a:schemeClr val="bg1"/>
                </a:solidFill>
                <a:cs typeface="B Zar" panose="00000400000000000000" pitchFamily="2" charset="-78"/>
              </a:rPr>
              <a:t>شاخص سنجش دقت پيش بينی</a:t>
            </a:r>
            <a:endParaRPr lang="en-US" sz="4400" dirty="0">
              <a:solidFill>
                <a:schemeClr val="bg1"/>
              </a:solidFill>
              <a:cs typeface="B Zar" panose="00000400000000000000" pitchFamily="2" charset="-78"/>
            </a:endParaRP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05943" y="251755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2751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4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4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4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330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14691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r>
              <a:rPr lang="en-US">
                <a:solidFill>
                  <a:schemeClr val="tx1"/>
                </a:solidFill>
              </a:rPr>
              <a:t>Mean Absolute Deviation (MAD)</a:t>
            </a:r>
          </a:p>
        </p:txBody>
      </p:sp>
      <p:sp>
        <p:nvSpPr>
          <p:cNvPr id="116739" name="Rectangle 3"/>
          <p:cNvSpPr>
            <a:spLocks noChangeArrowheads="1"/>
          </p:cNvSpPr>
          <p:nvPr/>
        </p:nvSpPr>
        <p:spPr bwMode="auto">
          <a:xfrm>
            <a:off x="3189288" y="3608389"/>
            <a:ext cx="5868914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1339850" algn="r"/>
                <a:tab pos="14255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1339850" algn="r"/>
                <a:tab pos="14255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1339850" algn="r"/>
                <a:tab pos="14255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1339850" algn="r"/>
                <a:tab pos="14255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1339850" algn="r"/>
                <a:tab pos="14255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339850" algn="r"/>
                <a:tab pos="14255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339850" algn="r"/>
                <a:tab pos="14255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339850" algn="r"/>
                <a:tab pos="14255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339850" algn="r"/>
                <a:tab pos="14255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where</a:t>
            </a:r>
          </a:p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    </a:t>
            </a:r>
            <a:r>
              <a:rPr lang="en-US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anose="020B0604020202020204" pitchFamily="34" charset="-128"/>
              </a:rPr>
              <a:t>t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= the period number</a:t>
            </a:r>
          </a:p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   </a:t>
            </a:r>
            <a:r>
              <a:rPr lang="en-US" sz="2400" b="1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</a:t>
            </a:r>
            <a:r>
              <a:rPr lang="en-US" sz="2400" b="1" i="1" baseline="-25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anose="020B0604020202020204" pitchFamily="34" charset="-128"/>
              </a:rPr>
              <a:t>t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= demand in period </a:t>
            </a:r>
            <a:r>
              <a:rPr lang="en-US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anose="020B0604020202020204" pitchFamily="34" charset="-128"/>
              </a:rPr>
              <a:t>t</a:t>
            </a:r>
            <a:endParaRPr lang="en-US" sz="24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   </a:t>
            </a:r>
            <a:r>
              <a:rPr lang="en-US" sz="2400" b="1" i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Y</a:t>
            </a:r>
            <a:r>
              <a:rPr lang="en-US" sz="2400" b="1" i="1" baseline="-250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anose="020B0604020202020204" pitchFamily="34" charset="-128"/>
              </a:rPr>
              <a:t>t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= the forecast for period </a:t>
            </a:r>
            <a:r>
              <a:rPr lang="en-US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anose="020B0604020202020204" pitchFamily="34" charset="-128"/>
              </a:rPr>
              <a:t>t</a:t>
            </a:r>
          </a:p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	   </a:t>
            </a:r>
            <a:r>
              <a:rPr lang="en-US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anose="020B0604020202020204" pitchFamily="34" charset="-128"/>
              </a:rPr>
              <a:t>n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= the total number of periods</a:t>
            </a:r>
          </a:p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anose="05050102010706020507" pitchFamily="18" charset="2"/>
              </a:rPr>
              <a:t>	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= the absolute value</a:t>
            </a:r>
          </a:p>
        </p:txBody>
      </p:sp>
      <p:grpSp>
        <p:nvGrpSpPr>
          <p:cNvPr id="116740" name="Group 4"/>
          <p:cNvGrpSpPr>
            <a:grpSpLocks/>
          </p:cNvGrpSpPr>
          <p:nvPr/>
        </p:nvGrpSpPr>
        <p:grpSpPr bwMode="auto">
          <a:xfrm>
            <a:off x="4656138" y="2492376"/>
            <a:ext cx="2879725" cy="954088"/>
            <a:chOff x="1742" y="1422"/>
            <a:chExt cx="1814" cy="601"/>
          </a:xfrm>
        </p:grpSpPr>
        <p:grpSp>
          <p:nvGrpSpPr>
            <p:cNvPr id="116741" name="Group 5"/>
            <p:cNvGrpSpPr>
              <a:grpSpLocks/>
            </p:cNvGrpSpPr>
            <p:nvPr/>
          </p:nvGrpSpPr>
          <p:grpSpPr bwMode="auto">
            <a:xfrm>
              <a:off x="2567" y="1422"/>
              <a:ext cx="989" cy="601"/>
              <a:chOff x="2531" y="1449"/>
              <a:chExt cx="989" cy="601"/>
            </a:xfrm>
          </p:grpSpPr>
          <p:sp>
            <p:nvSpPr>
              <p:cNvPr id="116742" name="Rectangle 6"/>
              <p:cNvSpPr>
                <a:spLocks noChangeArrowheads="1"/>
              </p:cNvSpPr>
              <p:nvPr/>
            </p:nvSpPr>
            <p:spPr bwMode="auto">
              <a:xfrm>
                <a:off x="2531" y="1449"/>
                <a:ext cx="980" cy="6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Symbol" panose="05050102010706020507" pitchFamily="18" charset="2"/>
                  <a:buChar char="S"/>
                </a:pPr>
                <a:r>
                  <a:rPr lang="en-US" sz="28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Symbol" panose="05050102010706020507" pitchFamily="18" charset="2"/>
                  </a:rPr>
                  <a:t></a:t>
                </a:r>
                <a:r>
                  <a:rPr lang="en-US" sz="28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 </a:t>
                </a:r>
                <a:r>
                  <a:rPr lang="en-US" sz="2800" b="1" i="1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D</a:t>
                </a:r>
                <a:r>
                  <a:rPr lang="en-US" sz="2800" b="1" i="1" baseline="-25000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 Unicode MS" panose="020B0604020202020204" pitchFamily="34" charset="-128"/>
                  </a:rPr>
                  <a:t>t </a:t>
                </a:r>
                <a:r>
                  <a:rPr lang="en-US" sz="2800" b="1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- </a:t>
                </a:r>
                <a:r>
                  <a:rPr lang="en-US" sz="2800" b="1" i="1" dirty="0" err="1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Y</a:t>
                </a:r>
                <a:r>
                  <a:rPr lang="en-US" sz="2800" b="1" i="1" baseline="-25000" dirty="0" err="1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 Unicode MS" panose="020B0604020202020204" pitchFamily="34" charset="-128"/>
                  </a:rPr>
                  <a:t>t</a:t>
                </a:r>
                <a:r>
                  <a:rPr lang="en-US" sz="2800" b="1" baseline="-25000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  </a:t>
                </a:r>
                <a:r>
                  <a:rPr lang="en-US" sz="2800" b="1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Symbol" panose="05050102010706020507" pitchFamily="18" charset="2"/>
                  </a:rPr>
                  <a:t></a:t>
                </a:r>
                <a:endParaRPr lang="en-US" sz="28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 Unicode MS" panose="020B0604020202020204" pitchFamily="34" charset="-128"/>
                </a:endParaRPr>
              </a:p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Symbol" panose="05050102010706020507" pitchFamily="18" charset="2"/>
                  <a:buNone/>
                </a:pPr>
                <a:r>
                  <a:rPr lang="en-US" sz="2800" b="1" i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 Unicode MS" panose="020B0604020202020204" pitchFamily="34" charset="-128"/>
                  </a:rPr>
                  <a:t>n</a:t>
                </a:r>
                <a:endParaRPr lang="en-US" sz="28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 Unicode MS" panose="020B0604020202020204" pitchFamily="34" charset="-128"/>
                </a:endParaRPr>
              </a:p>
            </p:txBody>
          </p:sp>
          <p:sp>
            <p:nvSpPr>
              <p:cNvPr id="116743" name="Line 7"/>
              <p:cNvSpPr>
                <a:spLocks noChangeShapeType="1"/>
              </p:cNvSpPr>
              <p:nvPr/>
            </p:nvSpPr>
            <p:spPr bwMode="auto">
              <a:xfrm>
                <a:off x="2551" y="1796"/>
                <a:ext cx="969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16744" name="Rectangle 8"/>
            <p:cNvSpPr>
              <a:spLocks noChangeArrowheads="1"/>
            </p:cNvSpPr>
            <p:nvPr/>
          </p:nvSpPr>
          <p:spPr bwMode="auto">
            <a:xfrm>
              <a:off x="1742" y="1620"/>
              <a:ext cx="82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800" b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MAD =</a:t>
              </a:r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50942" y="200501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7742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5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81915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r>
              <a:rPr lang="en-US" sz="4000">
                <a:solidFill>
                  <a:schemeClr val="tx1"/>
                </a:solidFill>
              </a:rPr>
              <a:t>Other Accuracy Measures</a:t>
            </a:r>
          </a:p>
        </p:txBody>
      </p:sp>
      <p:grpSp>
        <p:nvGrpSpPr>
          <p:cNvPr id="124931" name="Group 3"/>
          <p:cNvGrpSpPr>
            <a:grpSpLocks/>
          </p:cNvGrpSpPr>
          <p:nvPr/>
        </p:nvGrpSpPr>
        <p:grpSpPr bwMode="auto">
          <a:xfrm>
            <a:off x="2359026" y="1793876"/>
            <a:ext cx="7472363" cy="1671638"/>
            <a:chOff x="526" y="1130"/>
            <a:chExt cx="4707" cy="1053"/>
          </a:xfrm>
        </p:grpSpPr>
        <p:sp>
          <p:nvSpPr>
            <p:cNvPr id="124932" name="Rectangle 4"/>
            <p:cNvSpPr>
              <a:spLocks noChangeArrowheads="1"/>
            </p:cNvSpPr>
            <p:nvPr/>
          </p:nvSpPr>
          <p:spPr bwMode="auto">
            <a:xfrm>
              <a:off x="526" y="1130"/>
              <a:ext cx="470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81000" indent="-3810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5715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fontAlgn="base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ü"/>
              </a:pPr>
              <a:r>
                <a:rPr lang="en-US" sz="2800" b="1" i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Mean absolute percent deviation (MAPD)</a:t>
              </a:r>
            </a:p>
          </p:txBody>
        </p:sp>
        <p:grpSp>
          <p:nvGrpSpPr>
            <p:cNvPr id="124933" name="Group 5"/>
            <p:cNvGrpSpPr>
              <a:grpSpLocks/>
            </p:cNvGrpSpPr>
            <p:nvPr/>
          </p:nvGrpSpPr>
          <p:grpSpPr bwMode="auto">
            <a:xfrm>
              <a:off x="1871" y="1497"/>
              <a:ext cx="2019" cy="686"/>
              <a:chOff x="1871" y="1497"/>
              <a:chExt cx="2019" cy="686"/>
            </a:xfrm>
          </p:grpSpPr>
          <p:sp>
            <p:nvSpPr>
              <p:cNvPr id="124934" name="Rectangle 6"/>
              <p:cNvSpPr>
                <a:spLocks noChangeArrowheads="1"/>
              </p:cNvSpPr>
              <p:nvPr/>
            </p:nvSpPr>
            <p:spPr bwMode="auto">
              <a:xfrm>
                <a:off x="1871" y="1718"/>
                <a:ext cx="969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800" b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MAPD =</a:t>
                </a:r>
              </a:p>
            </p:txBody>
          </p:sp>
          <p:grpSp>
            <p:nvGrpSpPr>
              <p:cNvPr id="124935" name="Group 7"/>
              <p:cNvGrpSpPr>
                <a:grpSpLocks/>
              </p:cNvGrpSpPr>
              <p:nvPr/>
            </p:nvGrpSpPr>
            <p:grpSpPr bwMode="auto">
              <a:xfrm>
                <a:off x="2893" y="1497"/>
                <a:ext cx="997" cy="686"/>
                <a:chOff x="1787" y="1737"/>
                <a:chExt cx="997" cy="686"/>
              </a:xfrm>
            </p:grpSpPr>
            <p:sp>
              <p:nvSpPr>
                <p:cNvPr id="124936" name="Rectangle 8"/>
                <p:cNvSpPr>
                  <a:spLocks noChangeArrowheads="1"/>
                </p:cNvSpPr>
                <p:nvPr/>
              </p:nvSpPr>
              <p:spPr bwMode="auto">
                <a:xfrm>
                  <a:off x="1788" y="1737"/>
                  <a:ext cx="996" cy="68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800" b="1" dirty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sym typeface="Symbol" panose="05050102010706020507" pitchFamily="18" charset="2"/>
                    </a:rPr>
                    <a:t>|</a:t>
                  </a:r>
                  <a:r>
                    <a:rPr lang="en-US" sz="2800" b="1" i="1" dirty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sym typeface="Symbol" panose="05050102010706020507" pitchFamily="18" charset="2"/>
                    </a:rPr>
                    <a:t>D</a:t>
                  </a:r>
                  <a:r>
                    <a:rPr lang="en-US" sz="2800" b="1" i="1" baseline="-25000" dirty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Arial Unicode MS" panose="020B0604020202020204" pitchFamily="34" charset="-128"/>
                      <a:sym typeface="Symbol" panose="05050102010706020507" pitchFamily="18" charset="2"/>
                    </a:rPr>
                    <a:t>t</a:t>
                  </a:r>
                  <a:r>
                    <a:rPr lang="en-US" sz="2800" b="1" dirty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sym typeface="Symbol" panose="05050102010706020507" pitchFamily="18" charset="2"/>
                    </a:rPr>
                    <a:t> </a:t>
                  </a:r>
                  <a:r>
                    <a:rPr lang="en-US" sz="2800" b="1" dirty="0" smtClean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sym typeface="Symbol" panose="05050102010706020507" pitchFamily="18" charset="2"/>
                    </a:rPr>
                    <a:t>– </a:t>
                  </a:r>
                  <a:r>
                    <a:rPr lang="en-US" sz="2800" b="1" i="1" dirty="0" err="1" smtClean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sym typeface="Symbol" panose="05050102010706020507" pitchFamily="18" charset="2"/>
                    </a:rPr>
                    <a:t>Y</a:t>
                  </a:r>
                  <a:r>
                    <a:rPr lang="en-US" sz="2800" b="1" i="1" baseline="-25000" dirty="0" err="1" smtClean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Arial Unicode MS" panose="020B0604020202020204" pitchFamily="34" charset="-128"/>
                      <a:sym typeface="Symbol" panose="05050102010706020507" pitchFamily="18" charset="2"/>
                    </a:rPr>
                    <a:t>t</a:t>
                  </a:r>
                  <a:r>
                    <a:rPr lang="en-US" sz="2800" b="1" i="1" baseline="-25000" dirty="0" smtClean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Arial Unicode MS" panose="020B0604020202020204" pitchFamily="34" charset="-128"/>
                      <a:sym typeface="Symbol" panose="05050102010706020507" pitchFamily="18" charset="2"/>
                    </a:rPr>
                    <a:t> </a:t>
                  </a:r>
                  <a:r>
                    <a:rPr lang="en-US" sz="2800" b="1" dirty="0" smtClean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sym typeface="Symbol" panose="05050102010706020507" pitchFamily="18" charset="2"/>
                    </a:rPr>
                    <a:t>|</a:t>
                  </a:r>
                  <a:endParaRPr lang="en-US" sz="28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sym typeface="Symbol" panose="05050102010706020507" pitchFamily="18" charset="2"/>
                  </a:endParaRPr>
                </a:p>
                <a:p>
                  <a:pPr algn="ctr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800" b="1" dirty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sym typeface="Symbol" panose="05050102010706020507" pitchFamily="18" charset="2"/>
                    </a:rPr>
                    <a:t></a:t>
                  </a:r>
                  <a:r>
                    <a:rPr lang="en-US" sz="2800" b="1" i="1" dirty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sym typeface="Symbol" panose="05050102010706020507" pitchFamily="18" charset="2"/>
                    </a:rPr>
                    <a:t>D</a:t>
                  </a:r>
                  <a:r>
                    <a:rPr lang="en-US" sz="2800" b="1" i="1" baseline="-25000" dirty="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Arial Unicode MS" panose="020B0604020202020204" pitchFamily="34" charset="-128"/>
                      <a:sym typeface="Symbol" panose="05050102010706020507" pitchFamily="18" charset="2"/>
                    </a:rPr>
                    <a:t>t</a:t>
                  </a:r>
                  <a:endParaRPr lang="en-US" sz="28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sym typeface="Symbol" panose="05050102010706020507" pitchFamily="18" charset="2"/>
                  </a:endParaRPr>
                </a:p>
              </p:txBody>
            </p:sp>
            <p:sp>
              <p:nvSpPr>
                <p:cNvPr id="124937" name="Line 9"/>
                <p:cNvSpPr>
                  <a:spLocks noChangeShapeType="1"/>
                </p:cNvSpPr>
                <p:nvPr/>
              </p:nvSpPr>
              <p:spPr bwMode="auto">
                <a:xfrm>
                  <a:off x="1787" y="2106"/>
                  <a:ext cx="996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124938" name="Group 10"/>
          <p:cNvGrpSpPr>
            <a:grpSpLocks/>
          </p:cNvGrpSpPr>
          <p:nvPr/>
        </p:nvGrpSpPr>
        <p:grpSpPr bwMode="auto">
          <a:xfrm>
            <a:off x="2359025" y="3616326"/>
            <a:ext cx="4408488" cy="1101725"/>
            <a:chOff x="526" y="2278"/>
            <a:chExt cx="2777" cy="694"/>
          </a:xfrm>
        </p:grpSpPr>
        <p:sp>
          <p:nvSpPr>
            <p:cNvPr id="124939" name="Rectangle 11"/>
            <p:cNvSpPr>
              <a:spLocks noChangeArrowheads="1"/>
            </p:cNvSpPr>
            <p:nvPr/>
          </p:nvSpPr>
          <p:spPr bwMode="auto">
            <a:xfrm>
              <a:off x="526" y="2278"/>
              <a:ext cx="215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81000" indent="-3810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669925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ü"/>
              </a:pPr>
              <a:r>
                <a:rPr lang="en-US" sz="2800" b="1" i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Cumulative error</a:t>
              </a:r>
            </a:p>
          </p:txBody>
        </p:sp>
        <p:sp>
          <p:nvSpPr>
            <p:cNvPr id="124940" name="Rectangle 12"/>
            <p:cNvSpPr>
              <a:spLocks noChangeArrowheads="1"/>
            </p:cNvSpPr>
            <p:nvPr/>
          </p:nvSpPr>
          <p:spPr bwMode="auto">
            <a:xfrm>
              <a:off x="2456" y="2645"/>
              <a:ext cx="84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800" b="1" i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E</a:t>
              </a:r>
              <a:r>
                <a:rPr lang="en-US" sz="2800" b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= </a:t>
              </a:r>
              <a:r>
                <a:rPr lang="en-US" sz="2800" b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sym typeface="Symbol" panose="05050102010706020507" pitchFamily="18" charset="2"/>
                </a:rPr>
                <a:t></a:t>
              </a:r>
              <a:r>
                <a:rPr lang="en-US" sz="2800" b="1" i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sym typeface="Symbol" panose="05050102010706020507" pitchFamily="18" charset="2"/>
                </a:rPr>
                <a:t>e</a:t>
              </a:r>
              <a:r>
                <a:rPr lang="en-US" sz="2800" b="1" i="1" baseline="-250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 Unicode MS" panose="020B0604020202020204" pitchFamily="34" charset="-128"/>
                  <a:sym typeface="Symbol" panose="05050102010706020507" pitchFamily="18" charset="2"/>
                </a:rPr>
                <a:t>t</a:t>
              </a:r>
              <a:endParaRPr 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  <p:grpSp>
        <p:nvGrpSpPr>
          <p:cNvPr id="124941" name="Group 13"/>
          <p:cNvGrpSpPr>
            <a:grpSpLocks/>
          </p:cNvGrpSpPr>
          <p:nvPr/>
        </p:nvGrpSpPr>
        <p:grpSpPr bwMode="auto">
          <a:xfrm>
            <a:off x="2351088" y="4868863"/>
            <a:ext cx="4430712" cy="1701800"/>
            <a:chOff x="526" y="3049"/>
            <a:chExt cx="2791" cy="1072"/>
          </a:xfrm>
        </p:grpSpPr>
        <p:sp>
          <p:nvSpPr>
            <p:cNvPr id="124942" name="Rectangle 14"/>
            <p:cNvSpPr>
              <a:spLocks noChangeArrowheads="1"/>
            </p:cNvSpPr>
            <p:nvPr/>
          </p:nvSpPr>
          <p:spPr bwMode="auto">
            <a:xfrm>
              <a:off x="526" y="3049"/>
              <a:ext cx="182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81000" indent="-3810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5715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ü"/>
              </a:pPr>
              <a:r>
                <a:rPr lang="en-US" sz="2800" b="1" i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Average error</a:t>
              </a:r>
            </a:p>
          </p:txBody>
        </p:sp>
        <p:grpSp>
          <p:nvGrpSpPr>
            <p:cNvPr id="124943" name="Group 15"/>
            <p:cNvGrpSpPr>
              <a:grpSpLocks/>
            </p:cNvGrpSpPr>
            <p:nvPr/>
          </p:nvGrpSpPr>
          <p:grpSpPr bwMode="auto">
            <a:xfrm>
              <a:off x="2442" y="3417"/>
              <a:ext cx="875" cy="704"/>
              <a:chOff x="3729" y="2990"/>
              <a:chExt cx="875" cy="704"/>
            </a:xfrm>
          </p:grpSpPr>
          <p:sp>
            <p:nvSpPr>
              <p:cNvPr id="124944" name="Rectangle 16"/>
              <p:cNvSpPr>
                <a:spLocks noChangeArrowheads="1"/>
              </p:cNvSpPr>
              <p:nvPr/>
            </p:nvSpPr>
            <p:spPr bwMode="auto">
              <a:xfrm>
                <a:off x="3729" y="3246"/>
                <a:ext cx="45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800" b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E =</a:t>
                </a:r>
              </a:p>
            </p:txBody>
          </p:sp>
          <p:grpSp>
            <p:nvGrpSpPr>
              <p:cNvPr id="124945" name="Group 17"/>
              <p:cNvGrpSpPr>
                <a:grpSpLocks/>
              </p:cNvGrpSpPr>
              <p:nvPr/>
            </p:nvGrpSpPr>
            <p:grpSpPr bwMode="auto">
              <a:xfrm>
                <a:off x="4161" y="2990"/>
                <a:ext cx="443" cy="704"/>
                <a:chOff x="3823" y="2741"/>
                <a:chExt cx="443" cy="704"/>
              </a:xfrm>
            </p:grpSpPr>
            <p:sp>
              <p:nvSpPr>
                <p:cNvPr id="124946" name="Rectangle 18"/>
                <p:cNvSpPr>
                  <a:spLocks noChangeArrowheads="1"/>
                </p:cNvSpPr>
                <p:nvPr/>
              </p:nvSpPr>
              <p:spPr bwMode="auto">
                <a:xfrm>
                  <a:off x="3823" y="2741"/>
                  <a:ext cx="443" cy="70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800" b="1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sym typeface="Symbol" panose="05050102010706020507" pitchFamily="18" charset="2"/>
                    </a:rPr>
                    <a:t></a:t>
                  </a:r>
                  <a:r>
                    <a:rPr lang="en-US" sz="2800" b="1" i="1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sym typeface="Symbol" panose="05050102010706020507" pitchFamily="18" charset="2"/>
                    </a:rPr>
                    <a:t>e</a:t>
                  </a:r>
                  <a:r>
                    <a:rPr lang="en-US" sz="2800" b="1" i="1" baseline="-25000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Arial Unicode MS" panose="020B0604020202020204" pitchFamily="34" charset="-128"/>
                      <a:sym typeface="Symbol" panose="05050102010706020507" pitchFamily="18" charset="2"/>
                    </a:rPr>
                    <a:t>t</a:t>
                  </a:r>
                  <a:endParaRPr lang="en-US" sz="2800" b="1" i="1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 Unicode MS" panose="020B0604020202020204" pitchFamily="34" charset="-128"/>
                    <a:sym typeface="Symbol" panose="05050102010706020507" pitchFamily="18" charset="2"/>
                  </a:endParaRPr>
                </a:p>
                <a:p>
                  <a:pPr algn="ctr"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800" b="1" i="1">
                      <a:solidFill>
                        <a:srgbClr val="00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Arial Unicode MS" panose="020B0604020202020204" pitchFamily="34" charset="-128"/>
                      <a:sym typeface="Symbol" panose="05050102010706020507" pitchFamily="18" charset="2"/>
                    </a:rPr>
                    <a:t>n</a:t>
                  </a:r>
                  <a:endParaRPr lang="en-US" sz="2800" b="1" i="1" baseline="-2500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 Unicode MS" panose="020B0604020202020204" pitchFamily="34" charset="-128"/>
                    <a:sym typeface="Symbol" panose="05050102010706020507" pitchFamily="18" charset="2"/>
                  </a:endParaRPr>
                </a:p>
              </p:txBody>
            </p:sp>
            <p:sp>
              <p:nvSpPr>
                <p:cNvPr id="124947" name="Line 19"/>
                <p:cNvSpPr>
                  <a:spLocks noChangeShapeType="1"/>
                </p:cNvSpPr>
                <p:nvPr/>
              </p:nvSpPr>
              <p:spPr bwMode="auto">
                <a:xfrm>
                  <a:off x="3867" y="3147"/>
                  <a:ext cx="373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44026" y="287178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5136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4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4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095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938" y="399245"/>
            <a:ext cx="10233800" cy="1815921"/>
          </a:xfrm>
        </p:spPr>
        <p:txBody>
          <a:bodyPr/>
          <a:lstStyle/>
          <a:p>
            <a:pPr marL="0" marR="0" algn="justLow" rtl="1">
              <a:spcBef>
                <a:spcPts val="0"/>
              </a:spcBef>
              <a:spcAft>
                <a:spcPts val="0"/>
              </a:spcAft>
            </a:pPr>
            <a:r>
              <a:rPr lang="fa-IR" sz="32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Zar" panose="00000400000000000000" pitchFamily="2" charset="-78"/>
              </a:rPr>
              <a:t>مثال1: </a:t>
            </a:r>
            <a:r>
              <a:rPr lang="fa-IR" sz="3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Zar" panose="00000400000000000000" pitchFamily="2" charset="-78"/>
              </a:rPr>
              <a:t>تقاضا واقعی مربوط به محصولی طی 24 ماه گذشته در جدول زير گردآوری شده است برای پيش بينی ماه های آينده کداميک از روشهای الف-دوره گذشته، ب-معدل حسابی کل، ج-معدل متحرک دو ماهه، مناسب تر است؟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3361384" y="2215166"/>
          <a:ext cx="4306398" cy="4012253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717733"/>
                <a:gridCol w="717733"/>
                <a:gridCol w="717733"/>
                <a:gridCol w="717733"/>
                <a:gridCol w="717733"/>
                <a:gridCol w="717733"/>
              </a:tblGrid>
              <a:tr h="598493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ماه</a:t>
                      </a:r>
                      <a:endParaRPr lang="en-US" sz="2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تقاضا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ماه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تقاضا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ماه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تقاضا</a:t>
                      </a:r>
                      <a:endParaRPr lang="en-US" sz="2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917339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</a:t>
                      </a:r>
                      <a:endParaRPr lang="en-US" sz="2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</a:t>
                      </a:r>
                      <a:endParaRPr lang="en-US" sz="2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</a:t>
                      </a:r>
                      <a:endParaRPr lang="en-US" sz="2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</a:t>
                      </a:r>
                      <a:endParaRPr lang="en-US" sz="2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</a:t>
                      </a:r>
                      <a:endParaRPr lang="en-US" sz="2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6</a:t>
                      </a:r>
                      <a:endParaRPr lang="en-US" sz="2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7</a:t>
                      </a:r>
                      <a:endParaRPr lang="en-US" sz="2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8</a:t>
                      </a:r>
                      <a:endParaRPr lang="en-US" sz="2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34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44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42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30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46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44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56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50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9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10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11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12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13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14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15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16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38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44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36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46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42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30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52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48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17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18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19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20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21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22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23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24</a:t>
                      </a:r>
                      <a:endParaRPr lang="en-US" sz="2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58</a:t>
                      </a:r>
                      <a:endParaRPr lang="en-US" sz="2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54</a:t>
                      </a:r>
                      <a:endParaRPr lang="en-US" sz="2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46</a:t>
                      </a:r>
                      <a:endParaRPr lang="en-US" sz="2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48</a:t>
                      </a:r>
                      <a:endParaRPr lang="en-US" sz="2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40</a:t>
                      </a:r>
                      <a:endParaRPr lang="en-US" sz="2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50</a:t>
                      </a:r>
                      <a:endParaRPr lang="en-US" sz="2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58</a:t>
                      </a:r>
                      <a:endParaRPr lang="en-US" sz="2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60</a:t>
                      </a:r>
                      <a:endParaRPr lang="en-US" sz="2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17915" y="221516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31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5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3612651"/>
              </p:ext>
            </p:extLst>
          </p:nvPr>
        </p:nvGraphicFramePr>
        <p:xfrm>
          <a:off x="1430248" y="0"/>
          <a:ext cx="7122016" cy="6991603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741876"/>
                <a:gridCol w="741876"/>
                <a:gridCol w="890252"/>
                <a:gridCol w="890252"/>
                <a:gridCol w="890252"/>
                <a:gridCol w="890252"/>
                <a:gridCol w="1038628"/>
                <a:gridCol w="1038628"/>
              </a:tblGrid>
              <a:tr h="204941">
                <a:tc row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ماه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تقاضا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دوره گذشته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معدل حسابی کل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معدل متحرک دو ماهه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34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تخمين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|خطا|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تخمين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|خطا|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تخمين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|خطا|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3575043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60020" algn="ctr"/>
                        </a:tabLs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	</a:t>
                      </a:r>
                      <a:r>
                        <a:rPr lang="fa-IR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7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8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9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15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17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18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19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25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46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56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38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36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46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48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58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46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48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58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60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38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48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58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48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58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60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8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8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8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8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39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38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39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45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8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8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7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15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15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39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38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45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47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45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59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-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15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7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8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7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  <a:tr h="286003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1096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190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166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160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5965" marR="459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083040" y="6385560"/>
            <a:ext cx="3108960" cy="244475"/>
          </a:xfrm>
        </p:spPr>
        <p:txBody>
          <a:bodyPr/>
          <a:lstStyle/>
          <a:p>
            <a:r>
              <a:rPr lang="fa-IR" dirty="0" smtClean="0"/>
              <a:t>درس بررسی فنی و اقتصادی</a:t>
            </a:r>
            <a:endParaRPr lang="en-US" dirty="0"/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504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0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842868" y="1237957"/>
            <a:ext cx="350285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403585" y="295941"/>
          <a:ext cx="5653368" cy="17458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4" name="Equation" r:id="rId5" imgW="1676400" imgH="520700" progId="Equation.3">
                  <p:embed/>
                </p:oleObj>
              </mc:Choice>
              <mc:Fallback>
                <p:oleObj name="Equation" r:id="rId5" imgW="1676400" imgH="520700" progId="Equation.3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585" y="295941"/>
                        <a:ext cx="5653368" cy="174589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403585" y="2273211"/>
          <a:ext cx="4473527" cy="14212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" name="Equation" r:id="rId7" imgW="1600200" imgH="508000" progId="Equation.3">
                  <p:embed/>
                </p:oleObj>
              </mc:Choice>
              <mc:Fallback>
                <p:oleObj name="Equation" r:id="rId7" imgW="1600200" imgH="508000" progId="Equation.3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585" y="2273211"/>
                        <a:ext cx="4473527" cy="14212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6411352" y="2599128"/>
            <a:ext cx="239039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4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پريود گذشته</a:t>
            </a:r>
            <a:endParaRPr lang="en-US" sz="4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403225" y="3694113"/>
          <a:ext cx="5021263" cy="158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" name="Equation" r:id="rId9" imgW="1193760" imgH="393480" progId="Equation.3">
                  <p:embed/>
                </p:oleObj>
              </mc:Choice>
              <mc:Fallback>
                <p:oleObj name="Equation" r:id="rId9" imgW="1193760" imgH="393480" progId="Equation.3">
                  <p:embed/>
                  <p:pic>
                    <p:nvPicPr>
                      <p:cNvPr id="0" name="Picture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25" y="3694113"/>
                        <a:ext cx="5021263" cy="1581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9983045"/>
              </p:ext>
            </p:extLst>
          </p:nvPr>
        </p:nvGraphicFramePr>
        <p:xfrm>
          <a:off x="857250" y="5499100"/>
          <a:ext cx="3951288" cy="1274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7" name="Equation" r:id="rId11" imgW="939600" imgH="317160" progId="Equation.3">
                  <p:embed/>
                </p:oleObj>
              </mc:Choice>
              <mc:Fallback>
                <p:oleObj name="Equation" r:id="rId11" imgW="939600" imgH="317160" progId="Equation.3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50" y="5499100"/>
                        <a:ext cx="3951288" cy="1274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6219073" y="4099967"/>
            <a:ext cx="301877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a-IR" sz="4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معدل حسابی کل</a:t>
            </a:r>
            <a:endParaRPr lang="en-US" sz="4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771834" y="5602670"/>
            <a:ext cx="391325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a-IR" sz="4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معدل </a:t>
            </a:r>
            <a:r>
              <a:rPr lang="fa-IR" sz="44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متحرک دو ماهه</a:t>
            </a:r>
            <a:endParaRPr lang="en-US" sz="4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147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5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31" y="604911"/>
            <a:ext cx="10768209" cy="589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428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2447780" y="140677"/>
          <a:ext cx="6358596" cy="6583680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1854591"/>
                <a:gridCol w="1324707"/>
                <a:gridCol w="1589649"/>
                <a:gridCol w="1589649"/>
              </a:tblGrid>
              <a:tr h="181306">
                <a:tc row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 </a:t>
                      </a:r>
                      <a:endParaRPr lang="en-US" sz="1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ماه</a:t>
                      </a:r>
                      <a:endParaRPr lang="en-US" sz="1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992" marR="509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 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تقاضا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992" marR="509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دوره گذشته</a:t>
                      </a:r>
                      <a:endParaRPr lang="en-US" sz="1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992" marR="509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1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تخمين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992" marR="509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|خطا|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992" marR="509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988726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6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7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8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9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10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11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12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13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14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15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16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17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18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19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20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21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22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992" marR="509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180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186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179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170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170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165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155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150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170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192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195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205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215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208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195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200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194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185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180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180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181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205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992" marR="509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185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180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186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179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170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170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165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155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150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170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192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195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205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215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208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195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200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194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185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180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180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181</a:t>
                      </a:r>
                      <a:endParaRPr lang="en-US" sz="18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992" marR="509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</a:t>
                      </a:r>
                      <a:endParaRPr lang="en-US" sz="1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6</a:t>
                      </a:r>
                      <a:endParaRPr lang="en-US" sz="1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7</a:t>
                      </a:r>
                      <a:endParaRPr lang="en-US" sz="1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9</a:t>
                      </a:r>
                      <a:endParaRPr lang="en-US" sz="1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0</a:t>
                      </a:r>
                      <a:endParaRPr lang="en-US" sz="1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</a:t>
                      </a:r>
                      <a:endParaRPr lang="en-US" sz="1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10</a:t>
                      </a:r>
                      <a:endParaRPr lang="en-US" sz="1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</a:t>
                      </a:r>
                      <a:endParaRPr lang="en-US" sz="1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20</a:t>
                      </a:r>
                      <a:endParaRPr lang="en-US" sz="1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22</a:t>
                      </a:r>
                      <a:endParaRPr lang="en-US" sz="1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</a:t>
                      </a:r>
                      <a:endParaRPr lang="en-US" sz="1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10</a:t>
                      </a:r>
                      <a:endParaRPr lang="en-US" sz="1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10</a:t>
                      </a:r>
                      <a:endParaRPr lang="en-US" sz="1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7</a:t>
                      </a:r>
                      <a:endParaRPr lang="en-US" sz="1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13</a:t>
                      </a:r>
                      <a:endParaRPr lang="en-US" sz="1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</a:t>
                      </a:r>
                      <a:endParaRPr lang="en-US" sz="1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6</a:t>
                      </a:r>
                      <a:endParaRPr lang="en-US" sz="1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9</a:t>
                      </a:r>
                      <a:endParaRPr lang="en-US" sz="1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5</a:t>
                      </a:r>
                      <a:endParaRPr lang="en-US" sz="1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0</a:t>
                      </a:r>
                      <a:endParaRPr lang="en-US" sz="1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</a:t>
                      </a:r>
                      <a:endParaRPr lang="en-US" sz="1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8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24</a:t>
                      </a:r>
                      <a:endParaRPr lang="en-US" sz="18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0992" marR="509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44579" y="235618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653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3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3263705" y="146747"/>
          <a:ext cx="3812073" cy="6583680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989797"/>
                <a:gridCol w="811020"/>
                <a:gridCol w="1005628"/>
                <a:gridCol w="1005628"/>
              </a:tblGrid>
              <a:tr h="241741">
                <a:tc row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 </a:t>
                      </a:r>
                      <a:endParaRPr lang="en-US" sz="24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ماه</a:t>
                      </a:r>
                      <a:endParaRPr lang="en-US" sz="24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0" marR="679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 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تقاضا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0" marR="679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دوره گذشته</a:t>
                      </a:r>
                      <a:endParaRPr lang="en-US" sz="24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0" marR="679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17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تخمين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0" marR="679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|خطا|</a:t>
                      </a:r>
                      <a:endParaRPr lang="en-US" sz="24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0" marR="679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626115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23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24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25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26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27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28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29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30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31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32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33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34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35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36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37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0" marR="679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225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235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225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225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215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225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210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200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204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195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210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220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240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250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0" marR="679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205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225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235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225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225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215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225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210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200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204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195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210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220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240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250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0" marR="679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20</a:t>
                      </a:r>
                      <a:endParaRPr lang="en-US" sz="24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10</a:t>
                      </a:r>
                      <a:endParaRPr lang="en-US" sz="24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10</a:t>
                      </a:r>
                      <a:endParaRPr lang="en-US" sz="24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0</a:t>
                      </a:r>
                      <a:endParaRPr lang="en-US" sz="24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10</a:t>
                      </a:r>
                      <a:endParaRPr lang="en-US" sz="24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10</a:t>
                      </a:r>
                      <a:endParaRPr lang="en-US" sz="24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15</a:t>
                      </a:r>
                      <a:endParaRPr lang="en-US" sz="24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10</a:t>
                      </a:r>
                      <a:endParaRPr lang="en-US" sz="24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4</a:t>
                      </a:r>
                      <a:endParaRPr lang="en-US" sz="24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9</a:t>
                      </a:r>
                      <a:endParaRPr lang="en-US" sz="24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15</a:t>
                      </a:r>
                      <a:endParaRPr lang="en-US" sz="24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10</a:t>
                      </a:r>
                      <a:endParaRPr lang="en-US" sz="24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20</a:t>
                      </a:r>
                      <a:endParaRPr lang="en-US" sz="24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10</a:t>
                      </a:r>
                      <a:endParaRPr lang="en-US" sz="24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0" marR="679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41741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 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0" marR="679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 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0" marR="679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 </a:t>
                      </a:r>
                      <a:endParaRPr lang="en-US" sz="2400" baseline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0" marR="679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Zar" panose="00000400000000000000" pitchFamily="2" charset="-78"/>
                        </a:rPr>
                        <a:t>335</a:t>
                      </a:r>
                      <a:endParaRPr lang="en-US" sz="2400" baseline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7990" marR="679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80786" y="243149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16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69" y="548315"/>
            <a:ext cx="11303786" cy="6021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32607" y="181830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198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5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80" y="478302"/>
            <a:ext cx="11002061" cy="5852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25031" y="187209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72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28862" y="306152"/>
            <a:ext cx="7816850" cy="1252392"/>
          </a:xfrm>
        </p:spPr>
        <p:txBody>
          <a:bodyPr vert="horz" lIns="90488" tIns="44450" rIns="90488" bIns="44450" rtlCol="0" anchor="ctr" anchorCtr="0">
            <a:normAutofit/>
          </a:bodyPr>
          <a:lstStyle/>
          <a:p>
            <a:pPr algn="ctr" rtl="1" eaLnBrk="1" hangingPunct="1">
              <a:defRPr/>
            </a:pPr>
            <a:r>
              <a:rPr lang="fa-IR" sz="4000" dirty="0" smtClean="0">
                <a:cs typeface="B Zar" panose="00000400000000000000" pitchFamily="2" charset="-78"/>
              </a:rPr>
              <a:t>روش معدل متحرک وزنی</a:t>
            </a:r>
            <a:br>
              <a:rPr lang="fa-IR" sz="4000" dirty="0" smtClean="0">
                <a:cs typeface="B Zar" panose="00000400000000000000" pitchFamily="2" charset="-78"/>
              </a:rPr>
            </a:br>
            <a:r>
              <a:rPr lang="en-US" sz="4000" dirty="0" smtClean="0">
                <a:cs typeface="B Zar" panose="00000400000000000000" pitchFamily="2" charset="-78"/>
              </a:rPr>
              <a:t>Weighted </a:t>
            </a:r>
            <a:r>
              <a:rPr lang="en-US" sz="4000" dirty="0">
                <a:cs typeface="B Zar" panose="00000400000000000000" pitchFamily="2" charset="-78"/>
              </a:rPr>
              <a:t>Moving </a:t>
            </a:r>
            <a:r>
              <a:rPr lang="en-US" sz="4000" dirty="0" smtClean="0">
                <a:cs typeface="B Zar" panose="00000400000000000000" pitchFamily="2" charset="-78"/>
              </a:rPr>
              <a:t>Average</a:t>
            </a:r>
            <a:endParaRPr lang="en-US" sz="4000" dirty="0">
              <a:cs typeface="B Zar" panose="00000400000000000000" pitchFamily="2" charset="-78"/>
            </a:endParaRPr>
          </a:p>
        </p:txBody>
      </p:sp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5052646" y="2848508"/>
            <a:ext cx="1072410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where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873" name="Rectangle 9"/>
              <p:cNvSpPr>
                <a:spLocks noChangeArrowheads="1"/>
              </p:cNvSpPr>
              <p:nvPr/>
            </p:nvSpPr>
            <p:spPr bwMode="auto">
              <a:xfrm>
                <a:off x="5052646" y="3455303"/>
                <a:ext cx="5394693" cy="51071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square" lIns="90488" tIns="44450" rIns="90488" bIns="44450">
                <a:spAutoFit/>
              </a:bodyPr>
              <a:lstStyle/>
              <a:p>
                <a:pPr marL="762000" indent="-762000"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a-IR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a-IR" sz="2800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fa-IR" sz="28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fa-IR" sz="280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a-IR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b="1" dirty="0">
                    <a:solidFill>
                      <a:srgbClr val="EEEEE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cs typeface="Arial" charset="0"/>
                  </a:rPr>
                  <a:t> = the weight for period </a:t>
                </a:r>
                <a:r>
                  <a:rPr lang="en-US" sz="2400" b="1" i="1" dirty="0" smtClean="0">
                    <a:solidFill>
                      <a:srgbClr val="EEEEE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cs typeface="Arial" charset="0"/>
                  </a:rPr>
                  <a:t>t-</a:t>
                </a:r>
                <a:r>
                  <a:rPr lang="en-US" sz="2400" b="1" i="1" dirty="0" err="1" smtClean="0">
                    <a:solidFill>
                      <a:srgbClr val="EEEEE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pitchFamily="18" charset="0"/>
                    <a:cs typeface="Arial" charset="0"/>
                  </a:rPr>
                  <a:t>i</a:t>
                </a:r>
                <a:r>
                  <a:rPr lang="en-US" sz="2400" b="1" dirty="0">
                    <a:solidFill>
                      <a:srgbClr val="EEEEE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cs typeface="Arial" charset="0"/>
                  </a:rPr>
                  <a:t>, </a:t>
                </a:r>
              </a:p>
            </p:txBody>
          </p:sp>
        </mc:Choice>
        <mc:Fallback xmlns="">
          <p:sp>
            <p:nvSpPr>
              <p:cNvPr id="36873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52646" y="3455303"/>
                <a:ext cx="5394693" cy="510717"/>
              </a:xfrm>
              <a:prstGeom prst="rect">
                <a:avLst/>
              </a:prstGeom>
              <a:blipFill rotWithShape="0">
                <a:blip r:embed="rId5"/>
                <a:stretch>
                  <a:fillRect t="-2381" b="-30952"/>
                </a:stretch>
              </a:blip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fa-I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874" name="Rectangle 10"/>
          <p:cNvSpPr>
            <a:spLocks noChangeArrowheads="1"/>
          </p:cNvSpPr>
          <p:nvPr/>
        </p:nvSpPr>
        <p:spPr bwMode="auto">
          <a:xfrm>
            <a:off x="507085" y="2127250"/>
            <a:ext cx="3094037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81000" indent="-381000">
              <a:buFont typeface="Wingdings" pitchFamily="2" charset="2"/>
              <a:buChar char="ü"/>
              <a:defRPr/>
            </a:pPr>
            <a:r>
              <a:rPr lang="en-US" sz="3200" b="1" i="1" dirty="0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Adjusts moving average method to more closely reflect data fluctuations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5727456" y="1785075"/>
                <a:ext cx="3715120" cy="11726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fa-IR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fa-IR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a-IR" sz="32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fa-IR" sz="32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acc>
                      <m:r>
                        <a:rPr lang="fa-IR" sz="32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a-IR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ctrlPr>
                                <a:rPr lang="fa-IR" sz="32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fa-IR" sz="3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fa-IR" sz="3200" i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fa-IR" sz="32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fa-IR" sz="3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fa-IR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fa-IR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a-IR" sz="3200" i="1">
                                          <a:latin typeface="Cambria Math" panose="02040503050406030204" pitchFamily="18" charset="0"/>
                                        </a:rPr>
                                        <m:t>𝑊</m:t>
                                      </m:r>
                                    </m:e>
                                    <m:sub>
                                      <m:r>
                                        <a:rPr lang="fa-IR" sz="32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fa-IR" sz="3200" i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fa-IR" sz="32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fa-IR" sz="3200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fa-IR" sz="32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fa-IR" sz="320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fa-IR" sz="3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  <m:r>
                            <a:rPr lang="fa-IR" sz="3200" i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nary>
                            <m:naryPr>
                              <m:chr m:val="∑"/>
                              <m:limLoc m:val="undOvr"/>
                              <m:ctrlPr>
                                <a:rPr lang="fa-IR" sz="32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fa-IR" sz="3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fa-IR" sz="3200" i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fa-IR" sz="32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fa-IR" sz="3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fa-IR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a-IR" sz="3200" i="1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fa-IR" sz="32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fa-IR" sz="320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fa-IR" sz="3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</m:oMath>
                  </m:oMathPara>
                </a14:m>
                <a:endParaRPr lang="fa-IR" sz="32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7456" y="1785075"/>
                <a:ext cx="3715120" cy="1172693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a-I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8760768" y="4592211"/>
                <a:ext cx="2311980" cy="5246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762000" indent="-762000">
                  <a:defRPr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ctrlPr>
                          <a:rPr lang="fa-IR" sz="28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fa-IR" sz="28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fa-IR" sz="280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fa-IR" sz="28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fa-IR" sz="2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fa-IR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a-IR" sz="28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fa-IR" sz="28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fa-IR" sz="280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fa-IR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b="1" dirty="0">
                    <a:solidFill>
                      <a:srgbClr val="EEEEE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cs typeface="Arial" charset="0"/>
                  </a:rPr>
                  <a:t>= 1.00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0768" y="4592211"/>
                <a:ext cx="2311980" cy="524631"/>
              </a:xfrm>
              <a:prstGeom prst="rect">
                <a:avLst/>
              </a:prstGeom>
              <a:blipFill rotWithShape="0">
                <a:blip r:embed="rId7"/>
                <a:stretch>
                  <a:fillRect r="-2902" b="-17442"/>
                </a:stretch>
              </a:blipFill>
            </p:spPr>
            <p:txBody>
              <a:bodyPr/>
              <a:lstStyle/>
              <a:p>
                <a:r>
                  <a:rPr lang="fa-I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781964" y="4044539"/>
                <a:ext cx="3371436" cy="14366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fa-IR" sz="3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fa-IR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a-IR" sz="32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fa-IR" sz="32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acc>
                      <m:r>
                        <a:rPr lang="fa-IR" sz="3200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fa-IR" sz="3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fa-IR" sz="3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fa-IR" sz="3200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fa-IR" sz="3200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fa-IR" sz="32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fa-IR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fa-IR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a-IR" sz="3200" i="1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fa-IR" sz="32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fa-IR" sz="3200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fa-IR" sz="3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fa-IR" sz="3200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fa-IR" sz="32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fa-IR" sz="320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fa-IR" sz="3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fa-IR" sz="32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1964" y="4044539"/>
                <a:ext cx="3371436" cy="14366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a-I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7805639" y="5481214"/>
                <a:ext cx="3267109" cy="9469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a-IR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a-IR" sz="2000" i="1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fa-IR" sz="20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fa-IR" sz="200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a-IR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b="1" dirty="0">
                    <a:solidFill>
                      <a:srgbClr val="EEEEE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cs typeface="Arial" charset="0"/>
                  </a:rPr>
                  <a:t> = the weight for period </a:t>
                </a:r>
                <a:r>
                  <a:rPr lang="en-US" b="1" i="1" dirty="0">
                    <a:solidFill>
                      <a:srgbClr val="EEEEE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cs typeface="Arial" charset="0"/>
                  </a:rPr>
                  <a:t>t-</a:t>
                </a:r>
                <a:r>
                  <a:rPr lang="en-US" b="1" i="1" dirty="0" err="1">
                    <a:solidFill>
                      <a:srgbClr val="EEEEE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pitchFamily="18" charset="0"/>
                    <a:cs typeface="Arial" charset="0"/>
                  </a:rPr>
                  <a:t>i</a:t>
                </a:r>
                <a:r>
                  <a:rPr lang="en-US" b="1" dirty="0">
                    <a:solidFill>
                      <a:srgbClr val="EEEEEE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cs typeface="Arial" charset="0"/>
                  </a:rPr>
                  <a:t>, between 0 and 100 percent</a:t>
                </a:r>
                <a:endParaRPr lang="fa-IR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5639" y="5481214"/>
                <a:ext cx="3267109" cy="946991"/>
              </a:xfrm>
              <a:prstGeom prst="rect">
                <a:avLst/>
              </a:prstGeom>
              <a:blipFill rotWithShape="0">
                <a:blip r:embed="rId9"/>
                <a:stretch>
                  <a:fillRect l="-1679" t="-1290" r="-2985" b="-12903"/>
                </a:stretch>
              </a:blipFill>
            </p:spPr>
            <p:txBody>
              <a:bodyPr/>
              <a:lstStyle/>
              <a:p>
                <a:r>
                  <a:rPr lang="fa-I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203657" y="79632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87130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510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6866" grpId="0"/>
      <p:bldP spid="36872" grpId="0"/>
      <p:bldP spid="36873" grpId="0"/>
      <p:bldP spid="3687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2413000" y="1887539"/>
            <a:ext cx="7366000" cy="2295525"/>
          </a:xfrm>
          <a:prstGeom prst="rect">
            <a:avLst/>
          </a:prstGeom>
          <a:noFill/>
          <a:ln/>
        </p:spPr>
        <p:txBody>
          <a:bodyPr lIns="90475" tIns="44444" rIns="90475" bIns="44444"/>
          <a:lstStyle/>
          <a:p>
            <a:pPr marL="482600" indent="-482600" defTabSz="836613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þ"/>
              <a:defRPr/>
            </a:pPr>
            <a:r>
              <a:rPr lang="en-US" sz="3200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Used when trend is present </a:t>
            </a:r>
          </a:p>
          <a:p>
            <a:pPr marL="1054100" lvl="1" indent="-381000" defTabSz="836613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þ"/>
              <a:defRPr/>
            </a:pPr>
            <a:r>
              <a:rPr lang="en-US" sz="2800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Older data usually less important</a:t>
            </a:r>
            <a:endParaRPr lang="en-US" sz="3200" kern="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482600" indent="-482600" defTabSz="836613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þ"/>
              <a:defRPr/>
            </a:pPr>
            <a:r>
              <a:rPr lang="en-US" sz="3200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Weights based on experience and intuition</a:t>
            </a:r>
            <a:endParaRPr lang="en-US" sz="3600" kern="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Rectangle 7"/>
          <p:cNvSpPr txBox="1">
            <a:spLocks noChangeArrowheads="1"/>
          </p:cNvSpPr>
          <p:nvPr/>
        </p:nvSpPr>
        <p:spPr>
          <a:xfrm>
            <a:off x="2209800" y="546100"/>
            <a:ext cx="7772400" cy="939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 eaLnBrk="1" hangingPunct="1">
              <a:lnSpc>
                <a:spcPct val="80000"/>
              </a:lnSpc>
              <a:defRPr/>
            </a:pP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Weighted Moving Average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82200" y="225936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926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40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animBg="1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2041525" y="2762250"/>
            <a:ext cx="8212138" cy="3244850"/>
            <a:chOff x="326" y="1740"/>
            <a:chExt cx="5173" cy="2044"/>
          </a:xfrm>
        </p:grpSpPr>
        <p:sp>
          <p:nvSpPr>
            <p:cNvPr id="4" name="Rectangle 3"/>
            <p:cNvSpPr>
              <a:spLocks noChangeArrowheads="1"/>
            </p:cNvSpPr>
            <p:nvPr/>
          </p:nvSpPr>
          <p:spPr bwMode="auto">
            <a:xfrm>
              <a:off x="326" y="2233"/>
              <a:ext cx="5173" cy="1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tabLst>
                  <a:tab pos="2387600" algn="r"/>
                  <a:tab pos="3619500" algn="l"/>
                </a:tabLst>
                <a:defRPr/>
              </a:pPr>
              <a:r>
                <a:rPr lang="en-US" sz="22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January	10	</a:t>
              </a:r>
            </a:p>
            <a:p>
              <a:pPr>
                <a:tabLst>
                  <a:tab pos="2387600" algn="r"/>
                  <a:tab pos="3619500" algn="l"/>
                </a:tabLst>
                <a:defRPr/>
              </a:pPr>
              <a:r>
                <a:rPr lang="en-US" sz="22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February	12	</a:t>
              </a:r>
            </a:p>
            <a:p>
              <a:pPr>
                <a:tabLst>
                  <a:tab pos="2387600" algn="r"/>
                  <a:tab pos="3619500" algn="l"/>
                </a:tabLst>
                <a:defRPr/>
              </a:pPr>
              <a:r>
                <a:rPr lang="en-US" sz="22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March	13	</a:t>
              </a:r>
            </a:p>
            <a:p>
              <a:pPr>
                <a:tabLst>
                  <a:tab pos="2387600" algn="r"/>
                  <a:tab pos="3619500" algn="l"/>
                </a:tabLst>
                <a:defRPr/>
              </a:pPr>
              <a:r>
                <a:rPr lang="en-US" sz="22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April	16	</a:t>
              </a:r>
            </a:p>
            <a:p>
              <a:pPr>
                <a:tabLst>
                  <a:tab pos="2387600" algn="r"/>
                  <a:tab pos="3619500" algn="l"/>
                </a:tabLst>
                <a:defRPr/>
              </a:pPr>
              <a:r>
                <a:rPr lang="en-US" sz="22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May	19	</a:t>
              </a:r>
            </a:p>
            <a:p>
              <a:pPr>
                <a:tabLst>
                  <a:tab pos="2387600" algn="r"/>
                  <a:tab pos="3619500" algn="l"/>
                </a:tabLst>
                <a:defRPr/>
              </a:pPr>
              <a:r>
                <a:rPr lang="en-US" sz="22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June	23	</a:t>
              </a:r>
            </a:p>
            <a:p>
              <a:pPr>
                <a:tabLst>
                  <a:tab pos="2387600" algn="r"/>
                  <a:tab pos="3619500" algn="l"/>
                </a:tabLst>
                <a:defRPr/>
              </a:pPr>
              <a:r>
                <a:rPr lang="en-US" sz="22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July	26	</a:t>
              </a:r>
              <a:endParaRPr lang="en-US" sz="2200" baseline="-250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342" y="1740"/>
              <a:ext cx="4256" cy="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85000"/>
                </a:lnSpc>
                <a:tabLst>
                  <a:tab pos="571500" algn="ctr"/>
                  <a:tab pos="2286000" algn="ctr"/>
                  <a:tab pos="5626100" algn="ctr"/>
                </a:tabLst>
                <a:defRPr/>
              </a:pPr>
              <a:r>
                <a:rPr lang="en-US" dirty="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		Actual	3-Month Weighted</a:t>
              </a:r>
            </a:p>
            <a:p>
              <a:pPr>
                <a:lnSpc>
                  <a:spcPct val="85000"/>
                </a:lnSpc>
                <a:tabLst>
                  <a:tab pos="571500" algn="ctr"/>
                  <a:tab pos="2286000" algn="ctr"/>
                  <a:tab pos="5626100" algn="ctr"/>
                </a:tabLst>
                <a:defRPr/>
              </a:pPr>
              <a:r>
                <a:rPr lang="en-US" dirty="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	Month	Shed Sales	Moving Average</a:t>
              </a:r>
            </a:p>
          </p:txBody>
        </p:sp>
        <p:sp>
          <p:nvSpPr>
            <p:cNvPr id="40977" name="Line 6"/>
            <p:cNvSpPr>
              <a:spLocks noChangeShapeType="1"/>
            </p:cNvSpPr>
            <p:nvPr/>
          </p:nvSpPr>
          <p:spPr bwMode="auto">
            <a:xfrm>
              <a:off x="384" y="2224"/>
              <a:ext cx="504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" name="Rectangle 24"/>
          <p:cNvSpPr>
            <a:spLocks noChangeArrowheads="1"/>
          </p:cNvSpPr>
          <p:nvPr/>
        </p:nvSpPr>
        <p:spPr bwMode="auto">
          <a:xfrm>
            <a:off x="2041525" y="3544888"/>
            <a:ext cx="8212138" cy="246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387600" algn="r"/>
                <a:tab pos="3619500" algn="l"/>
              </a:tabLst>
              <a:defRPr/>
            </a:pPr>
            <a:r>
              <a:rPr lang="en-US" sz="22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		</a:t>
            </a:r>
          </a:p>
          <a:p>
            <a:pPr>
              <a:tabLst>
                <a:tab pos="2387600" algn="r"/>
                <a:tab pos="3619500" algn="l"/>
              </a:tabLst>
              <a:defRPr/>
            </a:pPr>
            <a:r>
              <a:rPr lang="en-US" sz="22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		</a:t>
            </a:r>
          </a:p>
          <a:p>
            <a:pPr>
              <a:tabLst>
                <a:tab pos="2387600" algn="r"/>
                <a:tab pos="3619500" algn="l"/>
              </a:tabLst>
              <a:defRPr/>
            </a:pPr>
            <a:r>
              <a:rPr lang="en-US" sz="22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		</a:t>
            </a:r>
          </a:p>
          <a:p>
            <a:pPr>
              <a:tabLst>
                <a:tab pos="2387600" algn="r"/>
                <a:tab pos="3619500" algn="l"/>
              </a:tabLst>
              <a:defRPr/>
            </a:pPr>
            <a:r>
              <a:rPr lang="en-US" sz="22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		</a:t>
            </a:r>
          </a:p>
          <a:p>
            <a:pPr>
              <a:tabLst>
                <a:tab pos="2387600" algn="r"/>
                <a:tab pos="3619500" algn="l"/>
              </a:tabLst>
              <a:defRPr/>
            </a:pPr>
            <a:r>
              <a:rPr lang="en-US" sz="22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		</a:t>
            </a:r>
            <a:r>
              <a:rPr lang="en-US" sz="16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[(3 x 16) + (2 x 13) + (12)]/6 = 14</a:t>
            </a:r>
            <a:r>
              <a:rPr lang="en-US" sz="1600" baseline="300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1</a:t>
            </a:r>
            <a:r>
              <a:rPr lang="en-US" sz="16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/</a:t>
            </a:r>
            <a:r>
              <a:rPr lang="en-US" sz="1600" baseline="-250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3</a:t>
            </a:r>
            <a:endParaRPr lang="en-US" sz="1600" dirty="0"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  <a:p>
            <a:pPr>
              <a:tabLst>
                <a:tab pos="2387600" algn="r"/>
                <a:tab pos="3619500" algn="l"/>
              </a:tabLst>
              <a:defRPr/>
            </a:pPr>
            <a:r>
              <a:rPr lang="en-US" sz="22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		</a:t>
            </a:r>
            <a:r>
              <a:rPr lang="en-US" sz="16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[(3 x 19) + (2 x 16) + (13)]/6 = 17</a:t>
            </a:r>
          </a:p>
          <a:p>
            <a:pPr>
              <a:tabLst>
                <a:tab pos="2387600" algn="r"/>
                <a:tab pos="3619500" algn="l"/>
              </a:tabLst>
              <a:defRPr/>
            </a:pPr>
            <a:r>
              <a:rPr lang="en-US" sz="22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		</a:t>
            </a:r>
            <a:r>
              <a:rPr lang="en-US" sz="16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[(3 x 23) + (2 x 19) + (16)]/6 = 20</a:t>
            </a:r>
            <a:r>
              <a:rPr lang="en-US" sz="1600" baseline="300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1</a:t>
            </a:r>
            <a:r>
              <a:rPr lang="en-US" sz="16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/</a:t>
            </a:r>
            <a:r>
              <a:rPr lang="en-US" sz="1600" baseline="-250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2</a:t>
            </a:r>
          </a:p>
        </p:txBody>
      </p:sp>
      <p:sp>
        <p:nvSpPr>
          <p:cNvPr id="8" name="Rectangle 8"/>
          <p:cNvSpPr txBox="1">
            <a:spLocks noChangeArrowheads="1"/>
          </p:cNvSpPr>
          <p:nvPr/>
        </p:nvSpPr>
        <p:spPr>
          <a:xfrm>
            <a:off x="2209800" y="546100"/>
            <a:ext cx="7772400" cy="939800"/>
          </a:xfrm>
          <a:prstGeom prst="rect">
            <a:avLst/>
          </a:prstGeom>
          <a:solidFill>
            <a:srgbClr val="2FFF74"/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 eaLnBrk="1" hangingPunct="1">
              <a:defRPr/>
            </a:pPr>
            <a:r>
              <a:rPr lang="en-US" sz="4400" ker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+mj-cs"/>
              </a:rPr>
              <a:t>Weighted Moving Average</a:t>
            </a:r>
          </a:p>
        </p:txBody>
      </p: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2041525" y="3544888"/>
            <a:ext cx="8212138" cy="1784350"/>
            <a:chOff x="326" y="2233"/>
            <a:chExt cx="5173" cy="1124"/>
          </a:xfrm>
        </p:grpSpPr>
        <p:sp>
          <p:nvSpPr>
            <p:cNvPr id="10" name="Rectangle 23"/>
            <p:cNvSpPr>
              <a:spLocks noChangeArrowheads="1"/>
            </p:cNvSpPr>
            <p:nvPr/>
          </p:nvSpPr>
          <p:spPr bwMode="auto">
            <a:xfrm>
              <a:off x="326" y="2233"/>
              <a:ext cx="5173" cy="1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tabLst>
                  <a:tab pos="2387600" algn="r"/>
                  <a:tab pos="3619500" algn="l"/>
                </a:tabLst>
                <a:defRPr/>
              </a:pPr>
              <a:r>
                <a:rPr lang="en-US" sz="2200" dirty="0">
                  <a:solidFill>
                    <a:schemeClr val="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	10	</a:t>
              </a:r>
            </a:p>
            <a:p>
              <a:pPr>
                <a:tabLst>
                  <a:tab pos="2387600" algn="r"/>
                  <a:tab pos="3619500" algn="l"/>
                </a:tabLst>
                <a:defRPr/>
              </a:pPr>
              <a:r>
                <a:rPr lang="en-US" sz="2200" dirty="0">
                  <a:solidFill>
                    <a:schemeClr val="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	</a:t>
              </a:r>
              <a:r>
                <a:rPr lang="en-US" sz="2200" dirty="0">
                  <a:solidFill>
                    <a:srgbClr val="2FFF74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12</a:t>
              </a:r>
              <a:r>
                <a:rPr lang="en-US" sz="2200" dirty="0">
                  <a:solidFill>
                    <a:schemeClr val="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	</a:t>
              </a:r>
            </a:p>
            <a:p>
              <a:pPr>
                <a:tabLst>
                  <a:tab pos="2387600" algn="r"/>
                  <a:tab pos="3619500" algn="l"/>
                </a:tabLst>
                <a:defRPr/>
              </a:pPr>
              <a:r>
                <a:rPr lang="en-US" sz="2200" dirty="0">
                  <a:solidFill>
                    <a:schemeClr val="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	</a:t>
              </a:r>
              <a:r>
                <a:rPr lang="en-US" sz="2200" dirty="0">
                  <a:solidFill>
                    <a:srgbClr val="80004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13</a:t>
              </a:r>
              <a:r>
                <a:rPr lang="en-US" sz="2200" dirty="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	</a:t>
              </a:r>
            </a:p>
            <a:p>
              <a:pPr>
                <a:tabLst>
                  <a:tab pos="2387600" algn="r"/>
                  <a:tab pos="3619500" algn="l"/>
                </a:tabLst>
                <a:defRPr/>
              </a:pPr>
              <a:r>
                <a:rPr lang="en-US" sz="2200" dirty="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		</a:t>
              </a:r>
              <a:r>
                <a:rPr lang="en-US" sz="1600" dirty="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[(3 x </a:t>
              </a:r>
              <a:r>
                <a:rPr lang="en-US" sz="1600" dirty="0">
                  <a:solidFill>
                    <a:srgbClr val="80004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13</a:t>
              </a:r>
              <a:r>
                <a:rPr lang="en-US" sz="1600" dirty="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) + (2 x </a:t>
              </a:r>
              <a:r>
                <a:rPr lang="en-US" sz="1600" dirty="0">
                  <a:solidFill>
                    <a:srgbClr val="2FFF74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12</a:t>
              </a:r>
              <a:r>
                <a:rPr lang="en-US" sz="1600" dirty="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) + (</a:t>
              </a:r>
              <a:r>
                <a:rPr lang="en-US" sz="1600" dirty="0">
                  <a:solidFill>
                    <a:schemeClr val="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10</a:t>
              </a:r>
              <a:r>
                <a:rPr lang="en-US" sz="1600" dirty="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)]/6 = 12</a:t>
              </a:r>
              <a:r>
                <a:rPr lang="en-US" sz="1600" baseline="30000" dirty="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1</a:t>
              </a:r>
              <a:r>
                <a:rPr lang="en-US" sz="1600" dirty="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/</a:t>
              </a:r>
              <a:r>
                <a:rPr lang="en-US" sz="1600" baseline="-25000" dirty="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6</a:t>
              </a:r>
              <a:endParaRPr lang="en-US" sz="16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  <a:p>
              <a:pPr>
                <a:tabLst>
                  <a:tab pos="2387600" algn="r"/>
                  <a:tab pos="3619500" algn="l"/>
                </a:tabLst>
                <a:defRPr/>
              </a:pPr>
              <a:r>
                <a:rPr lang="en-US" sz="2200" dirty="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		</a:t>
              </a:r>
              <a:endParaRPr lang="en-US" sz="2200" baseline="-25000" dirty="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grpSp>
          <p:nvGrpSpPr>
            <p:cNvPr id="40971" name="Group 22"/>
            <p:cNvGrpSpPr>
              <a:grpSpLocks/>
            </p:cNvGrpSpPr>
            <p:nvPr/>
          </p:nvGrpSpPr>
          <p:grpSpPr bwMode="auto">
            <a:xfrm>
              <a:off x="1936" y="2368"/>
              <a:ext cx="2384" cy="602"/>
              <a:chOff x="1936" y="2216"/>
              <a:chExt cx="2384" cy="602"/>
            </a:xfrm>
          </p:grpSpPr>
          <p:sp>
            <p:nvSpPr>
              <p:cNvPr id="40972" name="Freeform 12"/>
              <p:cNvSpPr>
                <a:spLocks/>
              </p:cNvSpPr>
              <p:nvPr/>
            </p:nvSpPr>
            <p:spPr bwMode="auto">
              <a:xfrm>
                <a:off x="1936" y="2216"/>
                <a:ext cx="2384" cy="602"/>
              </a:xfrm>
              <a:custGeom>
                <a:avLst/>
                <a:gdLst>
                  <a:gd name="T0" fmla="*/ 0 w 2501"/>
                  <a:gd name="T1" fmla="*/ 0 h 539"/>
                  <a:gd name="T2" fmla="*/ 1837 w 2501"/>
                  <a:gd name="T3" fmla="*/ 0 h 539"/>
                  <a:gd name="T4" fmla="*/ 2272 w 2501"/>
                  <a:gd name="T5" fmla="*/ 672 h 539"/>
                  <a:gd name="T6" fmla="*/ 0 60000 65536"/>
                  <a:gd name="T7" fmla="*/ 0 60000 65536"/>
                  <a:gd name="T8" fmla="*/ 0 60000 65536"/>
                  <a:gd name="T9" fmla="*/ 0 w 2501"/>
                  <a:gd name="T10" fmla="*/ 0 h 539"/>
                  <a:gd name="T11" fmla="*/ 2501 w 2501"/>
                  <a:gd name="T12" fmla="*/ 539 h 53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01" h="539">
                    <a:moveTo>
                      <a:pt x="0" y="0"/>
                    </a:moveTo>
                    <a:lnTo>
                      <a:pt x="2022" y="0"/>
                    </a:lnTo>
                    <a:lnTo>
                      <a:pt x="2501" y="539"/>
                    </a:lnTo>
                  </a:path>
                </a:pathLst>
              </a:cu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973" name="Freeform 13"/>
              <p:cNvSpPr>
                <a:spLocks/>
              </p:cNvSpPr>
              <p:nvPr/>
            </p:nvSpPr>
            <p:spPr bwMode="auto">
              <a:xfrm>
                <a:off x="1936" y="2432"/>
                <a:ext cx="1889" cy="386"/>
              </a:xfrm>
              <a:custGeom>
                <a:avLst/>
                <a:gdLst>
                  <a:gd name="T0" fmla="*/ 0 w 1979"/>
                  <a:gd name="T1" fmla="*/ 0 h 323"/>
                  <a:gd name="T2" fmla="*/ 1541 w 1979"/>
                  <a:gd name="T3" fmla="*/ 0 h 323"/>
                  <a:gd name="T4" fmla="*/ 1803 w 1979"/>
                  <a:gd name="T5" fmla="*/ 461 h 323"/>
                  <a:gd name="T6" fmla="*/ 0 60000 65536"/>
                  <a:gd name="T7" fmla="*/ 0 60000 65536"/>
                  <a:gd name="T8" fmla="*/ 0 60000 65536"/>
                  <a:gd name="T9" fmla="*/ 0 w 1979"/>
                  <a:gd name="T10" fmla="*/ 0 h 323"/>
                  <a:gd name="T11" fmla="*/ 1979 w 1979"/>
                  <a:gd name="T12" fmla="*/ 323 h 32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79" h="323">
                    <a:moveTo>
                      <a:pt x="0" y="0"/>
                    </a:moveTo>
                    <a:lnTo>
                      <a:pt x="1691" y="0"/>
                    </a:lnTo>
                    <a:lnTo>
                      <a:pt x="1979" y="323"/>
                    </a:lnTo>
                  </a:path>
                </a:pathLst>
              </a:cu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974" name="Freeform 14"/>
              <p:cNvSpPr>
                <a:spLocks/>
              </p:cNvSpPr>
              <p:nvPr/>
            </p:nvSpPr>
            <p:spPr bwMode="auto">
              <a:xfrm>
                <a:off x="1936" y="2635"/>
                <a:ext cx="1214" cy="138"/>
              </a:xfrm>
              <a:custGeom>
                <a:avLst/>
                <a:gdLst>
                  <a:gd name="T0" fmla="*/ 0 w 1229"/>
                  <a:gd name="T1" fmla="*/ 0 h 144"/>
                  <a:gd name="T2" fmla="*/ 1080 w 1229"/>
                  <a:gd name="T3" fmla="*/ 5 h 144"/>
                  <a:gd name="T4" fmla="*/ 1199 w 1229"/>
                  <a:gd name="T5" fmla="*/ 132 h 144"/>
                  <a:gd name="T6" fmla="*/ 0 60000 65536"/>
                  <a:gd name="T7" fmla="*/ 0 60000 65536"/>
                  <a:gd name="T8" fmla="*/ 0 60000 65536"/>
                  <a:gd name="T9" fmla="*/ 0 w 1229"/>
                  <a:gd name="T10" fmla="*/ 0 h 144"/>
                  <a:gd name="T11" fmla="*/ 1229 w 1229"/>
                  <a:gd name="T12" fmla="*/ 144 h 14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29" h="144">
                    <a:moveTo>
                      <a:pt x="0" y="0"/>
                    </a:moveTo>
                    <a:lnTo>
                      <a:pt x="1107" y="5"/>
                    </a:lnTo>
                    <a:lnTo>
                      <a:pt x="1229" y="144"/>
                    </a:lnTo>
                  </a:path>
                </a:pathLst>
              </a:cu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1" name="Group 17"/>
          <p:cNvGrpSpPr>
            <a:grpSpLocks/>
          </p:cNvGrpSpPr>
          <p:nvPr/>
        </p:nvGrpSpPr>
        <p:grpSpPr bwMode="auto">
          <a:xfrm>
            <a:off x="4022725" y="242889"/>
            <a:ext cx="6057900" cy="1839913"/>
            <a:chOff x="1574" y="153"/>
            <a:chExt cx="3816" cy="1159"/>
          </a:xfrm>
        </p:grpSpPr>
        <p:sp>
          <p:nvSpPr>
            <p:cNvPr id="40968" name="Rectangle 15"/>
            <p:cNvSpPr>
              <a:spLocks noChangeArrowheads="1"/>
            </p:cNvSpPr>
            <p:nvPr/>
          </p:nvSpPr>
          <p:spPr bwMode="auto">
            <a:xfrm>
              <a:off x="1574" y="153"/>
              <a:ext cx="3587" cy="115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198000" tIns="190800" rIns="198000" bIns="190800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anose="05000000000000000000" pitchFamily="2" charset="2"/>
                <a:buChar char="n"/>
                <a:tabLst>
                  <a:tab pos="1244600" algn="ctr"/>
                  <a:tab pos="3149600" algn="l"/>
                  <a:tab pos="4292600" algn="ctr"/>
                </a:tabLst>
                <a:defRPr sz="32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•"/>
                <a:tabLst>
                  <a:tab pos="1244600" algn="ctr"/>
                  <a:tab pos="3149600" algn="l"/>
                  <a:tab pos="4292600" algn="ctr"/>
                </a:tabLst>
                <a:defRPr sz="28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n"/>
                <a:tabLst>
                  <a:tab pos="1244600" algn="ctr"/>
                  <a:tab pos="3149600" algn="l"/>
                  <a:tab pos="4292600" algn="ctr"/>
                </a:tabLst>
                <a:defRPr sz="24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Char char="•"/>
                <a:tabLst>
                  <a:tab pos="1244600" algn="ctr"/>
                  <a:tab pos="3149600" algn="l"/>
                  <a:tab pos="4292600" algn="ctr"/>
                </a:tabLst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tabLst>
                  <a:tab pos="1244600" algn="ctr"/>
                  <a:tab pos="3149600" algn="l"/>
                  <a:tab pos="4292600" algn="ctr"/>
                </a:tabLst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tabLst>
                  <a:tab pos="1244600" algn="ctr"/>
                  <a:tab pos="3149600" algn="l"/>
                  <a:tab pos="4292600" algn="ctr"/>
                </a:tabLst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tabLst>
                  <a:tab pos="1244600" algn="ctr"/>
                  <a:tab pos="3149600" algn="l"/>
                  <a:tab pos="4292600" algn="ctr"/>
                </a:tabLst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tabLst>
                  <a:tab pos="1244600" algn="ctr"/>
                  <a:tab pos="3149600" algn="l"/>
                  <a:tab pos="4292600" algn="ctr"/>
                </a:tabLst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tabLst>
                  <a:tab pos="1244600" algn="ctr"/>
                  <a:tab pos="3149600" algn="l"/>
                  <a:tab pos="4292600" algn="ctr"/>
                </a:tabLst>
                <a:defRPr sz="20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25000"/>
                </a:spcAft>
                <a:buClrTx/>
                <a:buSzTx/>
                <a:buFontTx/>
                <a:buNone/>
              </a:pPr>
              <a:r>
                <a:rPr lang="en-US" sz="1800"/>
                <a:t>	Weights Applied		Period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/>
                <a:t>	3	Last month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/>
                <a:t>	2	Two months ago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/>
                <a:t>	1	Three months ago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/>
                <a:t>	6	Sum of weights</a:t>
              </a:r>
            </a:p>
          </p:txBody>
        </p:sp>
        <p:sp>
          <p:nvSpPr>
            <p:cNvPr id="40969" name="Line 16"/>
            <p:cNvSpPr>
              <a:spLocks noChangeShapeType="1"/>
            </p:cNvSpPr>
            <p:nvPr/>
          </p:nvSpPr>
          <p:spPr bwMode="auto">
            <a:xfrm>
              <a:off x="1710" y="495"/>
              <a:ext cx="36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52616" y="255666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452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690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title"/>
          </p:nvPr>
        </p:nvSpPr>
        <p:spPr>
          <a:xfrm>
            <a:off x="2209800" y="460376"/>
            <a:ext cx="7772400" cy="938213"/>
          </a:xfrm>
        </p:spPr>
        <p:txBody>
          <a:bodyPr vert="horz" lIns="90488" tIns="44450" rIns="90488" bIns="44450" rtlCol="0" anchor="ctr" anchorCtr="0"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4000"/>
              <a:t>Weighted Moving Average Example</a:t>
            </a: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3149601" y="2117726"/>
            <a:ext cx="5889625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3048000" algn="ctr"/>
                <a:tab pos="4768850" algn="ctr"/>
              </a:tabLst>
              <a:defRPr/>
            </a:pPr>
            <a:r>
              <a:rPr lang="en-US" sz="2400" b="1" i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MONTH 	WEIGHT 	DATA</a:t>
            </a:r>
            <a:endParaRPr lang="en-US" sz="1000" b="1" i="1">
              <a:solidFill>
                <a:srgbClr val="EEEEE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  <a:p>
            <a:pPr>
              <a:tabLst>
                <a:tab pos="3048000" algn="ctr"/>
                <a:tab pos="4768850" algn="ctr"/>
              </a:tabLst>
              <a:defRPr/>
            </a:pPr>
            <a:endParaRPr lang="en-US" sz="1000" b="1" i="1" u="sng">
              <a:solidFill>
                <a:srgbClr val="EEEEE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  <a:p>
            <a:pPr>
              <a:tabLst>
                <a:tab pos="3048000" algn="ctr"/>
                <a:tab pos="4768850" algn="ctr"/>
              </a:tabLst>
              <a:defRPr/>
            </a:pPr>
            <a:r>
              <a:rPr lang="en-US" sz="2400" b="1" i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August</a:t>
            </a:r>
            <a:r>
              <a:rPr lang="en-US" sz="24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 	17%	130</a:t>
            </a:r>
          </a:p>
          <a:p>
            <a:pPr>
              <a:tabLst>
                <a:tab pos="3048000" algn="ctr"/>
                <a:tab pos="4768850" algn="ctr"/>
              </a:tabLst>
              <a:defRPr/>
            </a:pPr>
            <a:r>
              <a:rPr lang="en-US" sz="2400" b="1" i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September</a:t>
            </a:r>
            <a:r>
              <a:rPr lang="en-US" sz="24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 	33%	110</a:t>
            </a:r>
          </a:p>
          <a:p>
            <a:pPr>
              <a:tabLst>
                <a:tab pos="3048000" algn="ctr"/>
                <a:tab pos="4768850" algn="ctr"/>
              </a:tabLst>
              <a:defRPr/>
            </a:pPr>
            <a:r>
              <a:rPr lang="en-US" sz="2400" b="1" i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October</a:t>
            </a:r>
            <a:r>
              <a:rPr lang="en-US" sz="24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 	50%	90</a:t>
            </a:r>
            <a:endParaRPr lang="en-US" sz="2400" b="1" i="1">
              <a:solidFill>
                <a:srgbClr val="EEEEE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  <a:p>
            <a:pPr>
              <a:tabLst>
                <a:tab pos="3048000" algn="ctr"/>
                <a:tab pos="4768850" algn="ctr"/>
              </a:tabLst>
              <a:defRPr/>
            </a:pPr>
            <a:endParaRPr lang="en-US" sz="2400" b="1" i="1">
              <a:solidFill>
                <a:srgbClr val="EEEEE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  <a:p>
            <a:pPr>
              <a:tabLst>
                <a:tab pos="3048000" algn="ctr"/>
                <a:tab pos="4768850" algn="ctr"/>
              </a:tabLst>
              <a:defRPr/>
            </a:pPr>
            <a:endParaRPr lang="en-US" sz="2400" b="1" i="1">
              <a:solidFill>
                <a:srgbClr val="EEEEE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38918" name="Line 6"/>
          <p:cNvSpPr>
            <a:spLocks noChangeShapeType="1"/>
          </p:cNvSpPr>
          <p:nvPr/>
        </p:nvSpPr>
        <p:spPr bwMode="auto">
          <a:xfrm>
            <a:off x="3198813" y="2595563"/>
            <a:ext cx="53340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34715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8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38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38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38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389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389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389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389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389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389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/>
      <p:bldP spid="3891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title"/>
          </p:nvPr>
        </p:nvSpPr>
        <p:spPr>
          <a:xfrm>
            <a:off x="2209800" y="460376"/>
            <a:ext cx="7772400" cy="938213"/>
          </a:xfrm>
        </p:spPr>
        <p:txBody>
          <a:bodyPr vert="horz" lIns="90488" tIns="44450" rIns="90488" bIns="44450" rtlCol="0" anchor="ctr" anchorCtr="0"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4000"/>
              <a:t>Weighted Moving Average Example</a:t>
            </a:r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3149601" y="2117726"/>
            <a:ext cx="5889625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3048000" algn="ctr"/>
                <a:tab pos="4768850" algn="ctr"/>
              </a:tabLst>
              <a:defRPr/>
            </a:pPr>
            <a:r>
              <a:rPr lang="en-US" sz="2400" b="1" i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MONTH 	WEIGHT 	DATA</a:t>
            </a:r>
            <a:endParaRPr lang="en-US" sz="1000" b="1" i="1">
              <a:solidFill>
                <a:srgbClr val="EEEEE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  <a:p>
            <a:pPr>
              <a:tabLst>
                <a:tab pos="3048000" algn="ctr"/>
                <a:tab pos="4768850" algn="ctr"/>
              </a:tabLst>
              <a:defRPr/>
            </a:pPr>
            <a:endParaRPr lang="en-US" sz="1000" b="1" i="1" u="sng">
              <a:solidFill>
                <a:srgbClr val="EEEEE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  <a:p>
            <a:pPr>
              <a:tabLst>
                <a:tab pos="3048000" algn="ctr"/>
                <a:tab pos="4768850" algn="ctr"/>
              </a:tabLst>
              <a:defRPr/>
            </a:pPr>
            <a:r>
              <a:rPr lang="en-US" sz="2400" b="1" i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August</a:t>
            </a:r>
            <a:r>
              <a:rPr lang="en-US" sz="24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 	17%	130</a:t>
            </a:r>
          </a:p>
          <a:p>
            <a:pPr>
              <a:tabLst>
                <a:tab pos="3048000" algn="ctr"/>
                <a:tab pos="4768850" algn="ctr"/>
              </a:tabLst>
              <a:defRPr/>
            </a:pPr>
            <a:r>
              <a:rPr lang="en-US" sz="2400" b="1" i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September</a:t>
            </a:r>
            <a:r>
              <a:rPr lang="en-US" sz="24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 	33%	110</a:t>
            </a:r>
          </a:p>
          <a:p>
            <a:pPr>
              <a:tabLst>
                <a:tab pos="3048000" algn="ctr"/>
                <a:tab pos="4768850" algn="ctr"/>
              </a:tabLst>
              <a:defRPr/>
            </a:pPr>
            <a:r>
              <a:rPr lang="en-US" sz="2400" b="1" i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October</a:t>
            </a:r>
            <a:r>
              <a:rPr lang="en-US" sz="24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 	50%	90</a:t>
            </a:r>
            <a:endParaRPr lang="en-US" sz="2400" b="1" i="1">
              <a:solidFill>
                <a:srgbClr val="EEEEE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  <a:p>
            <a:pPr>
              <a:tabLst>
                <a:tab pos="3048000" algn="ctr"/>
                <a:tab pos="4768850" algn="ctr"/>
              </a:tabLst>
              <a:defRPr/>
            </a:pPr>
            <a:endParaRPr lang="en-US" sz="2400" b="1" i="1">
              <a:solidFill>
                <a:srgbClr val="EEEEE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  <a:p>
            <a:pPr>
              <a:tabLst>
                <a:tab pos="3048000" algn="ctr"/>
                <a:tab pos="4768850" algn="ctr"/>
              </a:tabLst>
              <a:defRPr/>
            </a:pPr>
            <a:r>
              <a:rPr lang="en-US" sz="2400" b="1" i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November forecast</a:t>
            </a:r>
          </a:p>
        </p:txBody>
      </p:sp>
      <p:sp>
        <p:nvSpPr>
          <p:cNvPr id="44037" name="Line 7"/>
          <p:cNvSpPr>
            <a:spLocks noChangeShapeType="1"/>
          </p:cNvSpPr>
          <p:nvPr/>
        </p:nvSpPr>
        <p:spPr bwMode="auto">
          <a:xfrm>
            <a:off x="3198813" y="2595563"/>
            <a:ext cx="53340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6134100" y="3417889"/>
            <a:ext cx="2820988" cy="1474788"/>
            <a:chOff x="2311" y="2485"/>
            <a:chExt cx="1777" cy="929"/>
          </a:xfrm>
        </p:grpSpPr>
        <p:sp>
          <p:nvSpPr>
            <p:cNvPr id="40969" name="Rectangle 9"/>
            <p:cNvSpPr>
              <a:spLocks noChangeArrowheads="1"/>
            </p:cNvSpPr>
            <p:nvPr/>
          </p:nvSpPr>
          <p:spPr bwMode="auto">
            <a:xfrm>
              <a:off x="2311" y="2885"/>
              <a:ext cx="1014" cy="3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b="1" i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WMA</a:t>
              </a:r>
              <a:r>
                <a:rPr lang="en-US" sz="2800" b="1" baseline="-25000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3</a:t>
              </a:r>
              <a:r>
                <a:rPr lang="en-US" sz="28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 = </a:t>
              </a:r>
            </a:p>
          </p:txBody>
        </p:sp>
        <p:sp>
          <p:nvSpPr>
            <p:cNvPr id="40970" name="Rectangle 10"/>
            <p:cNvSpPr>
              <a:spLocks noChangeArrowheads="1"/>
            </p:cNvSpPr>
            <p:nvPr/>
          </p:nvSpPr>
          <p:spPr bwMode="auto">
            <a:xfrm>
              <a:off x="3160" y="2485"/>
              <a:ext cx="402" cy="92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ctr">
                <a:lnSpc>
                  <a:spcPct val="250000"/>
                </a:lnSpc>
                <a:defRPr/>
              </a:pPr>
              <a:r>
                <a:rPr lang="en-US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3</a:t>
              </a:r>
            </a:p>
            <a:p>
              <a:pPr algn="ctr">
                <a:lnSpc>
                  <a:spcPct val="250000"/>
                </a:lnSpc>
                <a:defRPr/>
              </a:pPr>
              <a:r>
                <a:rPr lang="en-US" b="1" i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charset="0"/>
                </a:rPr>
                <a:t>i</a:t>
              </a:r>
              <a:r>
                <a:rPr lang="en-US" b="1" i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 = 1</a:t>
              </a:r>
            </a:p>
          </p:txBody>
        </p:sp>
        <p:sp>
          <p:nvSpPr>
            <p:cNvPr id="40971" name="Rectangle 11"/>
            <p:cNvSpPr>
              <a:spLocks noChangeArrowheads="1"/>
            </p:cNvSpPr>
            <p:nvPr/>
          </p:nvSpPr>
          <p:spPr bwMode="auto">
            <a:xfrm>
              <a:off x="3216" y="2854"/>
              <a:ext cx="288" cy="40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3600" b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Symbol" pitchFamily="18" charset="2"/>
                  <a:cs typeface="Arial" charset="0"/>
                </a:rPr>
                <a:t></a:t>
              </a:r>
            </a:p>
          </p:txBody>
        </p:sp>
        <p:sp>
          <p:nvSpPr>
            <p:cNvPr id="40972" name="Rectangle 12"/>
            <p:cNvSpPr>
              <a:spLocks noChangeArrowheads="1"/>
            </p:cNvSpPr>
            <p:nvPr/>
          </p:nvSpPr>
          <p:spPr bwMode="auto">
            <a:xfrm>
              <a:off x="3455" y="2885"/>
              <a:ext cx="633" cy="3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b="1" i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W</a:t>
              </a:r>
              <a:r>
                <a:rPr lang="en-US" sz="2800" b="1" i="1" baseline="-25000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charset="0"/>
                </a:rPr>
                <a:t>i</a:t>
              </a:r>
              <a:r>
                <a:rPr lang="en-US" sz="2800" b="1" i="1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cs typeface="Arial" charset="0"/>
                </a:rPr>
                <a:t> D</a:t>
              </a:r>
              <a:r>
                <a:rPr lang="en-US" sz="2800" b="1" i="1" baseline="-25000">
                  <a:solidFill>
                    <a:srgbClr val="EEEEE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charset="0"/>
                </a:rPr>
                <a:t>i</a:t>
              </a:r>
              <a:endParaRPr lang="en-US" sz="2800" b="1" i="1" baseline="-25000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endParaRPr>
            </a:p>
          </p:txBody>
        </p:sp>
      </p:grpSp>
      <p:sp>
        <p:nvSpPr>
          <p:cNvPr id="40973" name="Rectangle 13"/>
          <p:cNvSpPr>
            <a:spLocks noChangeArrowheads="1"/>
          </p:cNvSpPr>
          <p:nvPr/>
        </p:nvSpPr>
        <p:spPr bwMode="auto">
          <a:xfrm>
            <a:off x="3346451" y="4981575"/>
            <a:ext cx="54975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= (0.50)(90) + (0.33)(110) + (0.17)(130)</a:t>
            </a:r>
          </a:p>
        </p:txBody>
      </p:sp>
      <p:sp>
        <p:nvSpPr>
          <p:cNvPr id="40974" name="Rectangle 14"/>
          <p:cNvSpPr>
            <a:spLocks noChangeArrowheads="1"/>
          </p:cNvSpPr>
          <p:nvPr/>
        </p:nvSpPr>
        <p:spPr bwMode="auto">
          <a:xfrm>
            <a:off x="4973639" y="5699125"/>
            <a:ext cx="22431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>
                <a:solidFill>
                  <a:srgbClr val="EEEEE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= 103.4 orders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97614" y="176451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988245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09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0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40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530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0973" grpId="0"/>
      <p:bldP spid="4097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2332039" y="2311400"/>
            <a:ext cx="7527925" cy="3073400"/>
          </a:xfrm>
          <a:prstGeom prst="rect">
            <a:avLst/>
          </a:prstGeom>
          <a:noFill/>
          <a:ln/>
        </p:spPr>
        <p:txBody>
          <a:bodyPr lIns="90475" tIns="44444" rIns="90475" bIns="44444"/>
          <a:lstStyle/>
          <a:p>
            <a:pPr marL="482600" indent="-4826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þ"/>
              <a:defRPr/>
            </a:pPr>
            <a:r>
              <a:rPr lang="en-US" sz="3200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Increasing n </a:t>
            </a:r>
            <a:r>
              <a:rPr lang="en-US" sz="3200" kern="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smooths</a:t>
            </a:r>
            <a:r>
              <a:rPr lang="en-US" sz="3200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the forecast but makes it less sensitive to changes</a:t>
            </a:r>
          </a:p>
          <a:p>
            <a:pPr marL="482600" indent="-4826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þ"/>
              <a:defRPr/>
            </a:pPr>
            <a:r>
              <a:rPr lang="en-US" sz="3200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Do not forecast trends well</a:t>
            </a:r>
          </a:p>
          <a:p>
            <a:pPr marL="482600" indent="-4826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þ"/>
              <a:defRPr/>
            </a:pPr>
            <a:r>
              <a:rPr lang="en-US" sz="3200" kern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Require extensive historical data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2209800" y="609600"/>
            <a:ext cx="7772400" cy="1320800"/>
          </a:xfrm>
          <a:prstGeom prst="rect">
            <a:avLst/>
          </a:prstGeom>
          <a:solidFill>
            <a:srgbClr val="2FFF74"/>
          </a:solidFill>
          <a:ln>
            <a:solidFill>
              <a:schemeClr val="tx1"/>
            </a:solidFill>
          </a:ln>
        </p:spPr>
        <p:txBody>
          <a:bodyPr anchorCtr="1"/>
          <a:lstStyle/>
          <a:p>
            <a:pPr algn="ctr" eaLnBrk="1" hangingPunct="1">
              <a:lnSpc>
                <a:spcPct val="80000"/>
              </a:lnSpc>
              <a:defRPr/>
            </a:pPr>
            <a:r>
              <a:rPr lang="en-US" sz="4400" kern="0" dirty="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Potential Problems With</a:t>
            </a:r>
            <a:br>
              <a:rPr lang="en-US" sz="4400" kern="0" dirty="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4400" kern="0" dirty="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Moving Average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59964" y="323831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41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35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animBg="1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911350" y="328613"/>
            <a:ext cx="8369300" cy="1320800"/>
          </a:xfrm>
          <a:prstGeom prst="rect">
            <a:avLst/>
          </a:prstGeom>
          <a:solidFill>
            <a:srgbClr val="2FFF74"/>
          </a:solidFill>
          <a:ln>
            <a:solidFill>
              <a:schemeClr val="tx1"/>
            </a:solidFill>
          </a:ln>
        </p:spPr>
        <p:txBody>
          <a:bodyPr anchorCtr="1"/>
          <a:lstStyle/>
          <a:p>
            <a:pPr algn="ctr" eaLnBrk="1" hangingPunct="1">
              <a:lnSpc>
                <a:spcPct val="80000"/>
              </a:lnSpc>
              <a:defRPr/>
            </a:pPr>
            <a:r>
              <a:rPr lang="en-US" sz="4400" kern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Moving Average And </a:t>
            </a:r>
            <a:br>
              <a:rPr lang="en-US" sz="4400" kern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</a:br>
            <a:r>
              <a:rPr lang="en-US" sz="4400" kern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Weighted Moving Average</a:t>
            </a:r>
            <a:endParaRPr lang="en-US" sz="3600" kern="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2352675" y="2032001"/>
            <a:ext cx="7489824" cy="4297363"/>
            <a:chOff x="434" y="1296"/>
            <a:chExt cx="4718" cy="2707"/>
          </a:xfrm>
        </p:grpSpPr>
        <p:sp>
          <p:nvSpPr>
            <p:cNvPr id="47121" name="Freeform 10"/>
            <p:cNvSpPr>
              <a:spLocks/>
            </p:cNvSpPr>
            <p:nvPr/>
          </p:nvSpPr>
          <p:spPr bwMode="auto">
            <a:xfrm>
              <a:off x="1032" y="1296"/>
              <a:ext cx="4120" cy="2416"/>
            </a:xfrm>
            <a:custGeom>
              <a:avLst/>
              <a:gdLst>
                <a:gd name="T0" fmla="*/ 0 w 4120"/>
                <a:gd name="T1" fmla="*/ 0 h 2416"/>
                <a:gd name="T2" fmla="*/ 0 w 4120"/>
                <a:gd name="T3" fmla="*/ 2416 h 2416"/>
                <a:gd name="T4" fmla="*/ 4120 w 4120"/>
                <a:gd name="T5" fmla="*/ 2416 h 2416"/>
                <a:gd name="T6" fmla="*/ 0 60000 65536"/>
                <a:gd name="T7" fmla="*/ 0 60000 65536"/>
                <a:gd name="T8" fmla="*/ 0 60000 65536"/>
                <a:gd name="T9" fmla="*/ 0 w 4120"/>
                <a:gd name="T10" fmla="*/ 0 h 2416"/>
                <a:gd name="T11" fmla="*/ 4120 w 4120"/>
                <a:gd name="T12" fmla="*/ 2416 h 24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120" h="2416">
                  <a:moveTo>
                    <a:pt x="0" y="0"/>
                  </a:moveTo>
                  <a:lnTo>
                    <a:pt x="0" y="2416"/>
                  </a:lnTo>
                  <a:lnTo>
                    <a:pt x="4120" y="2416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Rectangle 12"/>
            <p:cNvSpPr>
              <a:spLocks noChangeArrowheads="1"/>
            </p:cNvSpPr>
            <p:nvPr/>
          </p:nvSpPr>
          <p:spPr bwMode="auto">
            <a:xfrm>
              <a:off x="751" y="1307"/>
              <a:ext cx="422" cy="2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eaLnBrk="1" hangingPunct="1">
                <a:lnSpc>
                  <a:spcPct val="185000"/>
                </a:lnSpc>
                <a:defRPr/>
              </a:pPr>
              <a:r>
                <a:rPr lang="en-US" sz="20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30  </a:t>
              </a:r>
              <a:r>
                <a:rPr lang="en-US" sz="2000">
                  <a:cs typeface="Arial" charset="0"/>
                </a:rPr>
                <a:t>–</a:t>
              </a:r>
              <a:endParaRPr lang="en-US" sz="20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  <a:p>
              <a:pPr algn="r" eaLnBrk="1" hangingPunct="1">
                <a:lnSpc>
                  <a:spcPct val="185000"/>
                </a:lnSpc>
                <a:defRPr/>
              </a:pPr>
              <a:r>
                <a:rPr lang="en-US" sz="20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25  </a:t>
              </a:r>
              <a:r>
                <a:rPr lang="en-US" sz="2000">
                  <a:cs typeface="Arial" charset="0"/>
                </a:rPr>
                <a:t>–</a:t>
              </a:r>
              <a:endParaRPr lang="en-US" sz="20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  <a:p>
              <a:pPr algn="r" eaLnBrk="1" hangingPunct="1">
                <a:lnSpc>
                  <a:spcPct val="185000"/>
                </a:lnSpc>
                <a:defRPr/>
              </a:pPr>
              <a:r>
                <a:rPr lang="en-US" sz="20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20  </a:t>
              </a:r>
              <a:r>
                <a:rPr lang="en-US" sz="2000">
                  <a:cs typeface="Arial" charset="0"/>
                </a:rPr>
                <a:t>–</a:t>
              </a:r>
              <a:endParaRPr lang="en-US" sz="20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  <a:p>
              <a:pPr algn="r" eaLnBrk="1" hangingPunct="1">
                <a:lnSpc>
                  <a:spcPct val="185000"/>
                </a:lnSpc>
                <a:defRPr/>
              </a:pPr>
              <a:r>
                <a:rPr lang="en-US" sz="20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15  </a:t>
              </a:r>
              <a:r>
                <a:rPr lang="en-US" sz="2000">
                  <a:cs typeface="Arial" charset="0"/>
                </a:rPr>
                <a:t>–</a:t>
              </a:r>
              <a:endParaRPr lang="en-US" sz="20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  <a:p>
              <a:pPr algn="r" eaLnBrk="1" hangingPunct="1">
                <a:lnSpc>
                  <a:spcPct val="185000"/>
                </a:lnSpc>
                <a:defRPr/>
              </a:pPr>
              <a:r>
                <a:rPr lang="en-US" sz="20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10  </a:t>
              </a:r>
              <a:r>
                <a:rPr lang="en-US" sz="2000">
                  <a:cs typeface="Arial" charset="0"/>
                </a:rPr>
                <a:t>–</a:t>
              </a:r>
              <a:endParaRPr lang="en-US" sz="20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  <a:p>
              <a:pPr algn="r" eaLnBrk="1" hangingPunct="1">
                <a:lnSpc>
                  <a:spcPct val="185000"/>
                </a:lnSpc>
                <a:defRPr/>
              </a:pPr>
              <a:r>
                <a:rPr lang="en-US" sz="20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5  </a:t>
              </a:r>
              <a:r>
                <a:rPr lang="en-US" sz="2000">
                  <a:cs typeface="Arial" charset="0"/>
                </a:rPr>
                <a:t>–</a:t>
              </a:r>
              <a:endParaRPr lang="en-US" sz="20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7" name="Rectangle 13"/>
            <p:cNvSpPr>
              <a:spLocks noChangeArrowheads="1"/>
            </p:cNvSpPr>
            <p:nvPr/>
          </p:nvSpPr>
          <p:spPr bwMode="auto">
            <a:xfrm rot="16200000">
              <a:off x="34" y="2341"/>
              <a:ext cx="105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sz="20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Sales demand</a:t>
              </a:r>
            </a:p>
          </p:txBody>
        </p:sp>
        <p:sp>
          <p:nvSpPr>
            <p:cNvPr id="8" name="Rectangle 14"/>
            <p:cNvSpPr>
              <a:spLocks noChangeArrowheads="1"/>
            </p:cNvSpPr>
            <p:nvPr/>
          </p:nvSpPr>
          <p:spPr bwMode="auto">
            <a:xfrm>
              <a:off x="1038" y="3465"/>
              <a:ext cx="3598" cy="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25000"/>
                </a:lnSpc>
                <a:tabLst>
                  <a:tab pos="190500" algn="ctr"/>
                  <a:tab pos="673100" algn="ctr"/>
                  <a:tab pos="1143000" algn="ctr"/>
                  <a:tab pos="1625600" algn="ctr"/>
                  <a:tab pos="2095500" algn="ctr"/>
                  <a:tab pos="2578100" algn="ctr"/>
                  <a:tab pos="3048000" algn="ctr"/>
                  <a:tab pos="3530600" algn="ctr"/>
                  <a:tab pos="4000500" algn="ctr"/>
                  <a:tab pos="4483100" algn="ctr"/>
                  <a:tab pos="4953000" algn="ctr"/>
                  <a:tab pos="5435600" algn="ctr"/>
                </a:tabLst>
                <a:defRPr/>
              </a:pPr>
              <a:r>
                <a:rPr lang="en-US" sz="2000">
                  <a:cs typeface="Arial" charset="0"/>
                </a:rPr>
                <a:t>	|	|	|	|	|	|	|	|	|	|	|	|</a:t>
              </a:r>
              <a:endParaRPr lang="en-US" sz="20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  <a:p>
              <a:pPr>
                <a:lnSpc>
                  <a:spcPct val="125000"/>
                </a:lnSpc>
                <a:tabLst>
                  <a:tab pos="190500" algn="ctr"/>
                  <a:tab pos="673100" algn="ctr"/>
                  <a:tab pos="1143000" algn="ctr"/>
                  <a:tab pos="1625600" algn="ctr"/>
                  <a:tab pos="2095500" algn="ctr"/>
                  <a:tab pos="2578100" algn="ctr"/>
                  <a:tab pos="3048000" algn="ctr"/>
                  <a:tab pos="3530600" algn="ctr"/>
                  <a:tab pos="4000500" algn="ctr"/>
                  <a:tab pos="4483100" algn="ctr"/>
                  <a:tab pos="4953000" algn="ctr"/>
                  <a:tab pos="5435600" algn="ctr"/>
                </a:tabLst>
                <a:defRPr/>
              </a:pPr>
              <a:r>
                <a:rPr lang="en-US" sz="20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J		F	M	A	M	J	J	A	S	O	N	D</a:t>
              </a:r>
            </a:p>
          </p:txBody>
        </p:sp>
      </p:grpSp>
      <p:sp>
        <p:nvSpPr>
          <p:cNvPr id="9" name="Freeform 40"/>
          <p:cNvSpPr>
            <a:spLocks/>
          </p:cNvSpPr>
          <p:nvPr/>
        </p:nvSpPr>
        <p:spPr bwMode="auto">
          <a:xfrm>
            <a:off x="3594100" y="2476500"/>
            <a:ext cx="5232400" cy="2260600"/>
          </a:xfrm>
          <a:custGeom>
            <a:avLst/>
            <a:gdLst>
              <a:gd name="T0" fmla="*/ 0 w 3296"/>
              <a:gd name="T1" fmla="*/ 2147483646 h 1424"/>
              <a:gd name="T2" fmla="*/ 745966250 w 3296"/>
              <a:gd name="T3" fmla="*/ 2147483646 h 1424"/>
              <a:gd name="T4" fmla="*/ 1512093750 w 3296"/>
              <a:gd name="T5" fmla="*/ 2147483646 h 1424"/>
              <a:gd name="T6" fmla="*/ 2147483646 w 3296"/>
              <a:gd name="T7" fmla="*/ 2147483646 h 1424"/>
              <a:gd name="T8" fmla="*/ 2147483646 w 3296"/>
              <a:gd name="T9" fmla="*/ 1955641250 h 1424"/>
              <a:gd name="T10" fmla="*/ 2147483646 w 3296"/>
              <a:gd name="T11" fmla="*/ 1249997500 h 1424"/>
              <a:gd name="T12" fmla="*/ 2147483646 w 3296"/>
              <a:gd name="T13" fmla="*/ 725805000 h 1424"/>
              <a:gd name="T14" fmla="*/ 2147483646 w 3296"/>
              <a:gd name="T15" fmla="*/ 0 h 1424"/>
              <a:gd name="T16" fmla="*/ 2147483646 w 3296"/>
              <a:gd name="T17" fmla="*/ 302418750 h 1424"/>
              <a:gd name="T18" fmla="*/ 2147483646 w 3296"/>
              <a:gd name="T19" fmla="*/ 2096770000 h 1424"/>
              <a:gd name="T20" fmla="*/ 2147483646 w 3296"/>
              <a:gd name="T21" fmla="*/ 2147483646 h 1424"/>
              <a:gd name="T22" fmla="*/ 2147483646 w 3296"/>
              <a:gd name="T23" fmla="*/ 2147483646 h 142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296"/>
              <a:gd name="T37" fmla="*/ 0 h 1424"/>
              <a:gd name="T38" fmla="*/ 3296 w 3296"/>
              <a:gd name="T39" fmla="*/ 1424 h 142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296" h="1424">
                <a:moveTo>
                  <a:pt x="0" y="1424"/>
                </a:moveTo>
                <a:lnTo>
                  <a:pt x="296" y="1304"/>
                </a:lnTo>
                <a:lnTo>
                  <a:pt x="600" y="1216"/>
                </a:lnTo>
                <a:lnTo>
                  <a:pt x="896" y="1016"/>
                </a:lnTo>
                <a:lnTo>
                  <a:pt x="1200" y="776"/>
                </a:lnTo>
                <a:lnTo>
                  <a:pt x="1496" y="496"/>
                </a:lnTo>
                <a:lnTo>
                  <a:pt x="1800" y="288"/>
                </a:lnTo>
                <a:lnTo>
                  <a:pt x="2096" y="0"/>
                </a:lnTo>
                <a:lnTo>
                  <a:pt x="2400" y="120"/>
                </a:lnTo>
                <a:lnTo>
                  <a:pt x="2696" y="832"/>
                </a:lnTo>
                <a:lnTo>
                  <a:pt x="3000" y="1000"/>
                </a:lnTo>
                <a:lnTo>
                  <a:pt x="3296" y="1152"/>
                </a:lnTo>
              </a:path>
            </a:pathLst>
          </a:custGeom>
          <a:noFill/>
          <a:ln w="1016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46"/>
          <p:cNvGrpSpPr>
            <a:grpSpLocks/>
          </p:cNvGrpSpPr>
          <p:nvPr/>
        </p:nvGrpSpPr>
        <p:grpSpPr bwMode="auto">
          <a:xfrm>
            <a:off x="3603626" y="3390900"/>
            <a:ext cx="1230313" cy="1016000"/>
            <a:chOff x="1310" y="2136"/>
            <a:chExt cx="775" cy="640"/>
          </a:xfrm>
        </p:grpSpPr>
        <p:sp>
          <p:nvSpPr>
            <p:cNvPr id="11" name="Rectangle 41"/>
            <p:cNvSpPr>
              <a:spLocks noChangeArrowheads="1"/>
            </p:cNvSpPr>
            <p:nvPr/>
          </p:nvSpPr>
          <p:spPr bwMode="auto">
            <a:xfrm>
              <a:off x="1310" y="2136"/>
              <a:ext cx="775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85000"/>
                </a:lnSpc>
                <a:defRPr/>
              </a:pPr>
              <a:r>
                <a:rPr lang="en-US" sz="20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Actual sales</a:t>
              </a:r>
            </a:p>
          </p:txBody>
        </p:sp>
        <p:sp>
          <p:nvSpPr>
            <p:cNvPr id="47120" name="Line 42"/>
            <p:cNvSpPr>
              <a:spLocks noChangeShapeType="1"/>
            </p:cNvSpPr>
            <p:nvPr/>
          </p:nvSpPr>
          <p:spPr bwMode="auto">
            <a:xfrm>
              <a:off x="1696" y="2488"/>
              <a:ext cx="56" cy="28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47"/>
          <p:cNvGrpSpPr>
            <a:grpSpLocks/>
          </p:cNvGrpSpPr>
          <p:nvPr/>
        </p:nvGrpSpPr>
        <p:grpSpPr bwMode="auto">
          <a:xfrm>
            <a:off x="6003926" y="3644900"/>
            <a:ext cx="1636713" cy="1195388"/>
            <a:chOff x="2822" y="2296"/>
            <a:chExt cx="1031" cy="753"/>
          </a:xfrm>
        </p:grpSpPr>
        <p:sp>
          <p:nvSpPr>
            <p:cNvPr id="14" name="Rectangle 39"/>
            <p:cNvSpPr>
              <a:spLocks noChangeArrowheads="1"/>
            </p:cNvSpPr>
            <p:nvPr/>
          </p:nvSpPr>
          <p:spPr bwMode="auto">
            <a:xfrm>
              <a:off x="2822" y="2665"/>
              <a:ext cx="1031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85000"/>
                </a:lnSpc>
                <a:defRPr/>
              </a:pPr>
              <a:r>
                <a:rPr lang="en-US" sz="20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Moving average</a:t>
              </a:r>
            </a:p>
          </p:txBody>
        </p:sp>
        <p:sp>
          <p:nvSpPr>
            <p:cNvPr id="47118" name="Line 43"/>
            <p:cNvSpPr>
              <a:spLocks noChangeShapeType="1"/>
            </p:cNvSpPr>
            <p:nvPr/>
          </p:nvSpPr>
          <p:spPr bwMode="auto">
            <a:xfrm flipH="1" flipV="1">
              <a:off x="3264" y="2296"/>
              <a:ext cx="88" cy="37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" name="Group 45"/>
          <p:cNvGrpSpPr>
            <a:grpSpLocks/>
          </p:cNvGrpSpPr>
          <p:nvPr/>
        </p:nvGrpSpPr>
        <p:grpSpPr bwMode="auto">
          <a:xfrm>
            <a:off x="8051800" y="1931989"/>
            <a:ext cx="1951038" cy="877887"/>
            <a:chOff x="4112" y="1217"/>
            <a:chExt cx="1229" cy="553"/>
          </a:xfrm>
        </p:grpSpPr>
        <p:sp>
          <p:nvSpPr>
            <p:cNvPr id="17" name="Rectangle 37"/>
            <p:cNvSpPr>
              <a:spLocks noChangeArrowheads="1"/>
            </p:cNvSpPr>
            <p:nvPr/>
          </p:nvSpPr>
          <p:spPr bwMode="auto">
            <a:xfrm>
              <a:off x="4310" y="1217"/>
              <a:ext cx="1031" cy="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85000"/>
                </a:lnSpc>
                <a:defRPr/>
              </a:pPr>
              <a:r>
                <a:rPr lang="en-US" sz="20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Weighted moving average</a:t>
              </a:r>
            </a:p>
          </p:txBody>
        </p:sp>
        <p:sp>
          <p:nvSpPr>
            <p:cNvPr id="47116" name="Line 44"/>
            <p:cNvSpPr>
              <a:spLocks noChangeShapeType="1"/>
            </p:cNvSpPr>
            <p:nvPr/>
          </p:nvSpPr>
          <p:spPr bwMode="auto">
            <a:xfrm flipH="1">
              <a:off x="4112" y="1496"/>
              <a:ext cx="392" cy="16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" name="Freeform 38"/>
          <p:cNvSpPr>
            <a:spLocks/>
          </p:cNvSpPr>
          <p:nvPr/>
        </p:nvSpPr>
        <p:spPr bwMode="auto">
          <a:xfrm>
            <a:off x="5029200" y="2692400"/>
            <a:ext cx="3810000" cy="1905000"/>
          </a:xfrm>
          <a:custGeom>
            <a:avLst/>
            <a:gdLst>
              <a:gd name="T0" fmla="*/ 0 w 2400"/>
              <a:gd name="T1" fmla="*/ 2147483646 h 1200"/>
              <a:gd name="T2" fmla="*/ 766127500 w 2400"/>
              <a:gd name="T3" fmla="*/ 2147483646 h 1200"/>
              <a:gd name="T4" fmla="*/ 1471771250 w 2400"/>
              <a:gd name="T5" fmla="*/ 2147483646 h 1200"/>
              <a:gd name="T6" fmla="*/ 2147483646 w 2400"/>
              <a:gd name="T7" fmla="*/ 1633061250 h 1200"/>
              <a:gd name="T8" fmla="*/ 2147483646 w 2400"/>
              <a:gd name="T9" fmla="*/ 1048385000 h 1200"/>
              <a:gd name="T10" fmla="*/ 2147483646 w 2400"/>
              <a:gd name="T11" fmla="*/ 322580000 h 1200"/>
              <a:gd name="T12" fmla="*/ 2147483646 w 2400"/>
              <a:gd name="T13" fmla="*/ 0 h 1200"/>
              <a:gd name="T14" fmla="*/ 2147483646 w 2400"/>
              <a:gd name="T15" fmla="*/ 483870000 h 1200"/>
              <a:gd name="T16" fmla="*/ 2147483646 w 2400"/>
              <a:gd name="T17" fmla="*/ 1310481250 h 12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00"/>
              <a:gd name="T28" fmla="*/ 0 h 1200"/>
              <a:gd name="T29" fmla="*/ 2400 w 2400"/>
              <a:gd name="T30" fmla="*/ 1200 h 120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00" h="1200">
                <a:moveTo>
                  <a:pt x="0" y="1200"/>
                </a:moveTo>
                <a:lnTo>
                  <a:pt x="304" y="1048"/>
                </a:lnTo>
                <a:lnTo>
                  <a:pt x="584" y="880"/>
                </a:lnTo>
                <a:lnTo>
                  <a:pt x="896" y="648"/>
                </a:lnTo>
                <a:lnTo>
                  <a:pt x="1192" y="416"/>
                </a:lnTo>
                <a:lnTo>
                  <a:pt x="1496" y="128"/>
                </a:lnTo>
                <a:lnTo>
                  <a:pt x="1784" y="0"/>
                </a:lnTo>
                <a:lnTo>
                  <a:pt x="2096" y="192"/>
                </a:lnTo>
                <a:lnTo>
                  <a:pt x="2400" y="520"/>
                </a:lnTo>
              </a:path>
            </a:pathLst>
          </a:custGeom>
          <a:noFill/>
          <a:ln w="1016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Freeform 36"/>
          <p:cNvSpPr>
            <a:spLocks/>
          </p:cNvSpPr>
          <p:nvPr/>
        </p:nvSpPr>
        <p:spPr bwMode="auto">
          <a:xfrm>
            <a:off x="5016500" y="2590800"/>
            <a:ext cx="3810000" cy="1955800"/>
          </a:xfrm>
          <a:custGeom>
            <a:avLst/>
            <a:gdLst>
              <a:gd name="T0" fmla="*/ 0 w 2400"/>
              <a:gd name="T1" fmla="*/ 2147483646 h 1232"/>
              <a:gd name="T2" fmla="*/ 766127500 w 2400"/>
              <a:gd name="T3" fmla="*/ 2147483646 h 1232"/>
              <a:gd name="T4" fmla="*/ 1512093750 w 2400"/>
              <a:gd name="T5" fmla="*/ 2147483646 h 1232"/>
              <a:gd name="T6" fmla="*/ 2147483646 w 2400"/>
              <a:gd name="T7" fmla="*/ 1532255000 h 1232"/>
              <a:gd name="T8" fmla="*/ 2147483646 w 2400"/>
              <a:gd name="T9" fmla="*/ 967740000 h 1232"/>
              <a:gd name="T10" fmla="*/ 2147483646 w 2400"/>
              <a:gd name="T11" fmla="*/ 221773750 h 1232"/>
              <a:gd name="T12" fmla="*/ 2147483646 w 2400"/>
              <a:gd name="T13" fmla="*/ 0 h 1232"/>
              <a:gd name="T14" fmla="*/ 2147483646 w 2400"/>
              <a:gd name="T15" fmla="*/ 967740000 h 1232"/>
              <a:gd name="T16" fmla="*/ 2147483646 w 2400"/>
              <a:gd name="T17" fmla="*/ 1814512500 h 12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00"/>
              <a:gd name="T28" fmla="*/ 0 h 1232"/>
              <a:gd name="T29" fmla="*/ 2400 w 2400"/>
              <a:gd name="T30" fmla="*/ 1232 h 12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00" h="1232">
                <a:moveTo>
                  <a:pt x="0" y="1232"/>
                </a:moveTo>
                <a:lnTo>
                  <a:pt x="304" y="1080"/>
                </a:lnTo>
                <a:lnTo>
                  <a:pt x="600" y="864"/>
                </a:lnTo>
                <a:lnTo>
                  <a:pt x="904" y="608"/>
                </a:lnTo>
                <a:lnTo>
                  <a:pt x="1200" y="384"/>
                </a:lnTo>
                <a:lnTo>
                  <a:pt x="1504" y="88"/>
                </a:lnTo>
                <a:lnTo>
                  <a:pt x="1800" y="0"/>
                </a:lnTo>
                <a:lnTo>
                  <a:pt x="2112" y="384"/>
                </a:lnTo>
                <a:lnTo>
                  <a:pt x="2400" y="720"/>
                </a:lnTo>
              </a:path>
            </a:pathLst>
          </a:custGeom>
          <a:noFill/>
          <a:ln w="1016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درس بررسی فنی و اقتصادی</a:t>
            </a:r>
            <a:endParaRPr lang="en-US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03391" y="245035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920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305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 animBg="1"/>
      <p:bldP spid="20" grpId="0" animBg="1"/>
      <p:bldP spid="21" grpId="0" animBg="1"/>
    </p:bld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371</TotalTime>
  <Words>1990</Words>
  <Application>Microsoft Office PowerPoint</Application>
  <PresentationFormat>Widescreen</PresentationFormat>
  <Paragraphs>1117</Paragraphs>
  <Slides>46</Slides>
  <Notes>16</Notes>
  <HiddenSlides>0</HiddenSlides>
  <MMClips>45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60" baseType="lpstr">
      <vt:lpstr>Arial Unicode MS</vt:lpstr>
      <vt:lpstr>Arial</vt:lpstr>
      <vt:lpstr>B Zar</vt:lpstr>
      <vt:lpstr>Calibri</vt:lpstr>
      <vt:lpstr>Cambria Math</vt:lpstr>
      <vt:lpstr>Corbel</vt:lpstr>
      <vt:lpstr>Symbol</vt:lpstr>
      <vt:lpstr>Tahoma</vt:lpstr>
      <vt:lpstr>Times New Roman</vt:lpstr>
      <vt:lpstr>Verdana</vt:lpstr>
      <vt:lpstr>Wingdings</vt:lpstr>
      <vt:lpstr>Zar</vt:lpstr>
      <vt:lpstr>Depth</vt:lpstr>
      <vt:lpstr>Equation</vt:lpstr>
      <vt:lpstr>پیش بینی</vt:lpstr>
      <vt:lpstr>پیش بینی يا پیش گویی</vt:lpstr>
      <vt:lpstr>پیش بينی</vt:lpstr>
      <vt:lpstr>پیش بینی</vt:lpstr>
      <vt:lpstr>روشهای پيش بينی</vt:lpstr>
      <vt:lpstr>پیش بينی</vt:lpstr>
      <vt:lpstr>PowerPoint Presentation</vt:lpstr>
      <vt:lpstr>PowerPoint Presentation</vt:lpstr>
      <vt:lpstr>PowerPoint Presentation</vt:lpstr>
      <vt:lpstr> 1- روش دوره گذشتهLast Period Method </vt:lpstr>
      <vt:lpstr>PowerPoint Presentation</vt:lpstr>
      <vt:lpstr>2-معدل حسابی سادهSimple Average Method</vt:lpstr>
      <vt:lpstr>PowerPoint Presentation</vt:lpstr>
      <vt:lpstr>3-مدل معدل متحرکMoving Average Method      </vt:lpstr>
      <vt:lpstr>3-مدل معدل متحرک    Moving Average Method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Simple Moving Average</vt:lpstr>
      <vt:lpstr>Simple Moving Average</vt:lpstr>
      <vt:lpstr>Simple Moving Average</vt:lpstr>
      <vt:lpstr>Simple Moving Average</vt:lpstr>
      <vt:lpstr>Simple Moving Average</vt:lpstr>
      <vt:lpstr>Smoothing Effects</vt:lpstr>
      <vt:lpstr>Smoothing Effects</vt:lpstr>
      <vt:lpstr>Smoothing Effects</vt:lpstr>
      <vt:lpstr>Forecast Accuracy</vt:lpstr>
      <vt:lpstr>Mean Absolute Deviation (MAD)</vt:lpstr>
      <vt:lpstr>Other Accuracy Measures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روش معدل متحرک وزنی Weighted Moving Average</vt:lpstr>
      <vt:lpstr>PowerPoint Presentation</vt:lpstr>
      <vt:lpstr>PowerPoint Presentation</vt:lpstr>
      <vt:lpstr>Weighted Moving Average Example</vt:lpstr>
      <vt:lpstr>Weighted Moving Average Example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sanaye</dc:creator>
  <cp:lastModifiedBy>admin</cp:lastModifiedBy>
  <cp:revision>49</cp:revision>
  <dcterms:created xsi:type="dcterms:W3CDTF">2020-04-04T09:22:26Z</dcterms:created>
  <dcterms:modified xsi:type="dcterms:W3CDTF">2020-04-11T12:28:27Z</dcterms:modified>
</cp:coreProperties>
</file>